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65" r:id="rId3"/>
    <p:sldId id="431" r:id="rId4"/>
    <p:sldId id="432" r:id="rId5"/>
    <p:sldId id="391" r:id="rId6"/>
    <p:sldId id="410" r:id="rId7"/>
    <p:sldId id="397" r:id="rId8"/>
    <p:sldId id="398" r:id="rId9"/>
    <p:sldId id="396" r:id="rId10"/>
    <p:sldId id="405" r:id="rId11"/>
    <p:sldId id="409" r:id="rId12"/>
    <p:sldId id="373" r:id="rId13"/>
    <p:sldId id="374" r:id="rId14"/>
    <p:sldId id="375" r:id="rId15"/>
    <p:sldId id="377" r:id="rId16"/>
    <p:sldId id="384" r:id="rId17"/>
    <p:sldId id="385" r:id="rId18"/>
    <p:sldId id="416" r:id="rId19"/>
    <p:sldId id="417" r:id="rId20"/>
    <p:sldId id="424" r:id="rId21"/>
    <p:sldId id="423" r:id="rId22"/>
    <p:sldId id="393" r:id="rId23"/>
    <p:sldId id="379" r:id="rId24"/>
    <p:sldId id="380" r:id="rId25"/>
    <p:sldId id="403" r:id="rId26"/>
    <p:sldId id="437" r:id="rId27"/>
    <p:sldId id="434" r:id="rId28"/>
    <p:sldId id="436" r:id="rId29"/>
    <p:sldId id="420" r:id="rId30"/>
    <p:sldId id="390" r:id="rId31"/>
    <p:sldId id="394" r:id="rId32"/>
    <p:sldId id="427" r:id="rId33"/>
    <p:sldId id="428" r:id="rId34"/>
    <p:sldId id="429" r:id="rId35"/>
    <p:sldId id="430" r:id="rId36"/>
    <p:sldId id="425" r:id="rId37"/>
    <p:sldId id="404" r:id="rId38"/>
    <p:sldId id="421" r:id="rId39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5406" y="4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80A02-796F-4FAC-A63B-E3DB2104B9AA}" type="doc">
      <dgm:prSet loTypeId="urn:microsoft.com/office/officeart/2005/8/layout/chart3" loCatId="cycle" qsTypeId="urn:microsoft.com/office/officeart/2005/8/quickstyle/simple5" qsCatId="simple" csTypeId="urn:microsoft.com/office/officeart/2005/8/colors/colorful5" csCatId="colorful" phldr="1"/>
      <dgm:spPr/>
    </dgm:pt>
    <dgm:pt modelId="{BEF9D81C-22E6-49F5-92DE-EBF0184B346A}">
      <dgm:prSet phldrT="[Текст]" custT="1"/>
      <dgm:spPr>
        <a:gradFill rotWithShape="0">
          <a:gsLst>
            <a:gs pos="0">
              <a:srgbClr val="0070C0"/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>
            <a:spcAft>
              <a:spcPts val="0"/>
            </a:spcAft>
          </a:pPr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137</a:t>
          </a:r>
          <a:r>
            <a:rPr lang="ru-RU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>
            <a:spcAft>
              <a:spcPct val="35000"/>
            </a:spcAft>
          </a:pP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ЦСП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D664AF-8B1E-408A-B6CD-1C2AB37A1976}" type="parTrans" cxnId="{9C4875FE-E5DD-4B2C-A901-AB09B150D9D2}">
      <dgm:prSet/>
      <dgm:spPr/>
      <dgm:t>
        <a:bodyPr/>
        <a:lstStyle/>
        <a:p>
          <a:endParaRPr lang="ru-RU"/>
        </a:p>
      </dgm:t>
    </dgm:pt>
    <dgm:pt modelId="{E7D865EF-869B-4485-BBAC-F404FEC777CE}" type="sibTrans" cxnId="{9C4875FE-E5DD-4B2C-A901-AB09B150D9D2}">
      <dgm:prSet/>
      <dgm:spPr/>
      <dgm:t>
        <a:bodyPr/>
        <a:lstStyle/>
        <a:p>
          <a:endParaRPr lang="ru-RU"/>
        </a:p>
      </dgm:t>
    </dgm:pt>
    <dgm:pt modelId="{F968CA50-0530-4206-9404-BD7850230EB0}">
      <dgm:prSet phldrT="[Текст]" custT="1"/>
      <dgm:spPr>
        <a:gradFill rotWithShape="0">
          <a:gsLst>
            <a:gs pos="0">
              <a:srgbClr val="92D050"/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1 047</a:t>
          </a:r>
          <a:r>
            <a: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СДЮСШОР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A50EDF-DEAF-415D-A3AE-A1213F721DCD}" type="parTrans" cxnId="{67B1D367-9745-4EC0-9825-82597C7EDA8F}">
      <dgm:prSet/>
      <dgm:spPr/>
      <dgm:t>
        <a:bodyPr/>
        <a:lstStyle/>
        <a:p>
          <a:endParaRPr lang="ru-RU"/>
        </a:p>
      </dgm:t>
    </dgm:pt>
    <dgm:pt modelId="{BB3624EA-B6FE-474E-82CF-857006540EF6}" type="sibTrans" cxnId="{67B1D367-9745-4EC0-9825-82597C7EDA8F}">
      <dgm:prSet/>
      <dgm:spPr/>
      <dgm:t>
        <a:bodyPr/>
        <a:lstStyle/>
        <a:p>
          <a:endParaRPr lang="ru-RU"/>
        </a:p>
      </dgm:t>
    </dgm:pt>
    <dgm:pt modelId="{20691F1A-7901-4370-BBE0-B2E4FC6EE783}">
      <dgm:prSet phldrT="[Текст]" custT="1"/>
      <dgm:spPr>
        <a:gradFill rotWithShape="0">
          <a:gsLst>
            <a:gs pos="0">
              <a:srgbClr val="FFC000"/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</a:gradFill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  <a:bevelB w="114300" prst="hardEdge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56 </a:t>
          </a:r>
        </a:p>
        <a:p>
          <a:pPr>
            <a:spcAft>
              <a:spcPts val="0"/>
            </a:spcAft>
          </a:pP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УОР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53A3D2-F13A-4121-B6F2-45ED18C537AE}" type="parTrans" cxnId="{DA6CB984-ADB2-4D07-8893-033BEA8CB8FB}">
      <dgm:prSet/>
      <dgm:spPr/>
      <dgm:t>
        <a:bodyPr/>
        <a:lstStyle/>
        <a:p>
          <a:endParaRPr lang="ru-RU"/>
        </a:p>
      </dgm:t>
    </dgm:pt>
    <dgm:pt modelId="{76F044D6-BB1D-4763-BF8B-ADDCEC17FA14}" type="sibTrans" cxnId="{DA6CB984-ADB2-4D07-8893-033BEA8CB8FB}">
      <dgm:prSet/>
      <dgm:spPr/>
      <dgm:t>
        <a:bodyPr/>
        <a:lstStyle/>
        <a:p>
          <a:endParaRPr lang="ru-RU"/>
        </a:p>
      </dgm:t>
    </dgm:pt>
    <dgm:pt modelId="{2A7DC6B3-30AA-4E5D-90F2-69976D4A9DE5}">
      <dgm:prSet phldrT="[Текст]" custT="1"/>
      <dgm:spPr>
        <a:gradFill rotWithShape="0">
          <a:gsLst>
            <a:gs pos="0">
              <a:srgbClr val="00B050"/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>
            <a:spcAft>
              <a:spcPts val="0"/>
            </a:spcAft>
          </a:pPr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3 782</a:t>
          </a:r>
        </a:p>
        <a:p>
          <a:pPr>
            <a:spcAft>
              <a:spcPts val="0"/>
            </a:spcAft>
          </a:pP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ДЮСШ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52B004-B4D2-447E-8CA1-72649187A370}" type="parTrans" cxnId="{D2041919-D23C-4A14-A931-FD05EC1C8D9A}">
      <dgm:prSet/>
      <dgm:spPr/>
      <dgm:t>
        <a:bodyPr/>
        <a:lstStyle/>
        <a:p>
          <a:endParaRPr lang="ru-RU"/>
        </a:p>
      </dgm:t>
    </dgm:pt>
    <dgm:pt modelId="{00C3C4D1-FC23-48E2-8E6E-2AF3F98E4FA4}" type="sibTrans" cxnId="{D2041919-D23C-4A14-A931-FD05EC1C8D9A}">
      <dgm:prSet/>
      <dgm:spPr/>
      <dgm:t>
        <a:bodyPr/>
        <a:lstStyle/>
        <a:p>
          <a:endParaRPr lang="ru-RU"/>
        </a:p>
      </dgm:t>
    </dgm:pt>
    <dgm:pt modelId="{488F3205-F0DB-4797-958E-D76A9A7021DF}" type="pres">
      <dgm:prSet presAssocID="{92480A02-796F-4FAC-A63B-E3DB2104B9AA}" presName="compositeShape" presStyleCnt="0">
        <dgm:presLayoutVars>
          <dgm:chMax val="7"/>
          <dgm:dir/>
          <dgm:resizeHandles val="exact"/>
        </dgm:presLayoutVars>
      </dgm:prSet>
      <dgm:spPr/>
    </dgm:pt>
    <dgm:pt modelId="{7E71B893-0EC5-4B9C-A525-2A0AB61560F0}" type="pres">
      <dgm:prSet presAssocID="{92480A02-796F-4FAC-A63B-E3DB2104B9AA}" presName="wedge1" presStyleLbl="node1" presStyleIdx="0" presStyleCnt="4" custLinFactNeighborX="3000" custLinFactNeighborY="-1139"/>
      <dgm:spPr/>
      <dgm:t>
        <a:bodyPr/>
        <a:lstStyle/>
        <a:p>
          <a:endParaRPr lang="ru-RU"/>
        </a:p>
      </dgm:t>
    </dgm:pt>
    <dgm:pt modelId="{7ADC16DB-A6DA-4AEC-BDBC-FB09CD86B6BE}" type="pres">
      <dgm:prSet presAssocID="{92480A02-796F-4FAC-A63B-E3DB2104B9AA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4550BB-FD85-4566-9BAE-5BF8DB7B4343}" type="pres">
      <dgm:prSet presAssocID="{92480A02-796F-4FAC-A63B-E3DB2104B9AA}" presName="wedge2" presStyleLbl="node1" presStyleIdx="1" presStyleCnt="4" custLinFactNeighborX="7214" custLinFactNeighborY="4566"/>
      <dgm:spPr/>
      <dgm:t>
        <a:bodyPr/>
        <a:lstStyle/>
        <a:p>
          <a:endParaRPr lang="ru-RU"/>
        </a:p>
      </dgm:t>
    </dgm:pt>
    <dgm:pt modelId="{A5F6E273-66F7-4E28-A6B8-24CD9545E858}" type="pres">
      <dgm:prSet presAssocID="{92480A02-796F-4FAC-A63B-E3DB2104B9AA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DB326-D4FE-405F-8A7E-4CDC4D056BB0}" type="pres">
      <dgm:prSet presAssocID="{92480A02-796F-4FAC-A63B-E3DB2104B9AA}" presName="wedge3" presStyleLbl="node1" presStyleIdx="2" presStyleCnt="4" custScaleX="100895" custLinFactNeighborX="-5789" custLinFactNeighborY="5110"/>
      <dgm:spPr/>
      <dgm:t>
        <a:bodyPr/>
        <a:lstStyle/>
        <a:p>
          <a:endParaRPr lang="ru-RU"/>
        </a:p>
      </dgm:t>
    </dgm:pt>
    <dgm:pt modelId="{477B0FA1-C350-465E-8623-646465E853B7}" type="pres">
      <dgm:prSet presAssocID="{92480A02-796F-4FAC-A63B-E3DB2104B9AA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4BAC4-D353-4193-82DE-18057C9E07BC}" type="pres">
      <dgm:prSet presAssocID="{92480A02-796F-4FAC-A63B-E3DB2104B9AA}" presName="wedge4" presStyleLbl="node1" presStyleIdx="3" presStyleCnt="4" custLinFactNeighborX="-5789" custLinFactNeighborY="-5353"/>
      <dgm:spPr/>
      <dgm:t>
        <a:bodyPr/>
        <a:lstStyle/>
        <a:p>
          <a:endParaRPr lang="ru-RU"/>
        </a:p>
      </dgm:t>
    </dgm:pt>
    <dgm:pt modelId="{536EE212-D31F-44B3-8FFC-61C0B12BEEC7}" type="pres">
      <dgm:prSet presAssocID="{92480A02-796F-4FAC-A63B-E3DB2104B9AA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6CB984-ADB2-4D07-8893-033BEA8CB8FB}" srcId="{92480A02-796F-4FAC-A63B-E3DB2104B9AA}" destId="{20691F1A-7901-4370-BBE0-B2E4FC6EE783}" srcOrd="3" destOrd="0" parTransId="{B353A3D2-F13A-4121-B6F2-45ED18C537AE}" sibTransId="{76F044D6-BB1D-4763-BF8B-ADDCEC17FA14}"/>
    <dgm:cxn modelId="{51F4ED81-DC94-4CCC-B83F-3917CD2E866B}" type="presOf" srcId="{F968CA50-0530-4206-9404-BD7850230EB0}" destId="{477B0FA1-C350-465E-8623-646465E853B7}" srcOrd="1" destOrd="0" presId="urn:microsoft.com/office/officeart/2005/8/layout/chart3"/>
    <dgm:cxn modelId="{208CE0F3-732F-4E5E-9F66-AE06EF0F724D}" type="presOf" srcId="{20691F1A-7901-4370-BBE0-B2E4FC6EE783}" destId="{536EE212-D31F-44B3-8FFC-61C0B12BEEC7}" srcOrd="1" destOrd="0" presId="urn:microsoft.com/office/officeart/2005/8/layout/chart3"/>
    <dgm:cxn modelId="{67B1D367-9745-4EC0-9825-82597C7EDA8F}" srcId="{92480A02-796F-4FAC-A63B-E3DB2104B9AA}" destId="{F968CA50-0530-4206-9404-BD7850230EB0}" srcOrd="2" destOrd="0" parTransId="{FAA50EDF-DEAF-415D-A3AE-A1213F721DCD}" sibTransId="{BB3624EA-B6FE-474E-82CF-857006540EF6}"/>
    <dgm:cxn modelId="{07DAFC13-6AAE-4F8F-AE16-5E7C7AAD9736}" type="presOf" srcId="{2A7DC6B3-30AA-4E5D-90F2-69976D4A9DE5}" destId="{A5F6E273-66F7-4E28-A6B8-24CD9545E858}" srcOrd="1" destOrd="0" presId="urn:microsoft.com/office/officeart/2005/8/layout/chart3"/>
    <dgm:cxn modelId="{0B4858DF-06C2-47DB-94A5-2FB019F18465}" type="presOf" srcId="{20691F1A-7901-4370-BBE0-B2E4FC6EE783}" destId="{3A94BAC4-D353-4193-82DE-18057C9E07BC}" srcOrd="0" destOrd="0" presId="urn:microsoft.com/office/officeart/2005/8/layout/chart3"/>
    <dgm:cxn modelId="{C84053C8-476F-4007-B62F-FBD59AB6358F}" type="presOf" srcId="{2A7DC6B3-30AA-4E5D-90F2-69976D4A9DE5}" destId="{8F4550BB-FD85-4566-9BAE-5BF8DB7B4343}" srcOrd="0" destOrd="0" presId="urn:microsoft.com/office/officeart/2005/8/layout/chart3"/>
    <dgm:cxn modelId="{6AFF02A0-090E-48E6-BBD0-DAB1CE9FCC94}" type="presOf" srcId="{BEF9D81C-22E6-49F5-92DE-EBF0184B346A}" destId="{7E71B893-0EC5-4B9C-A525-2A0AB61560F0}" srcOrd="0" destOrd="0" presId="urn:microsoft.com/office/officeart/2005/8/layout/chart3"/>
    <dgm:cxn modelId="{D2041919-D23C-4A14-A931-FD05EC1C8D9A}" srcId="{92480A02-796F-4FAC-A63B-E3DB2104B9AA}" destId="{2A7DC6B3-30AA-4E5D-90F2-69976D4A9DE5}" srcOrd="1" destOrd="0" parTransId="{2552B004-B4D2-447E-8CA1-72649187A370}" sibTransId="{00C3C4D1-FC23-48E2-8E6E-2AF3F98E4FA4}"/>
    <dgm:cxn modelId="{5E166D4C-9F69-462B-AF67-FEB2D1DA891C}" type="presOf" srcId="{F968CA50-0530-4206-9404-BD7850230EB0}" destId="{FF8DB326-D4FE-405F-8A7E-4CDC4D056BB0}" srcOrd="0" destOrd="0" presId="urn:microsoft.com/office/officeart/2005/8/layout/chart3"/>
    <dgm:cxn modelId="{C42FA356-07C6-44CA-A430-6422C45B2D44}" type="presOf" srcId="{BEF9D81C-22E6-49F5-92DE-EBF0184B346A}" destId="{7ADC16DB-A6DA-4AEC-BDBC-FB09CD86B6BE}" srcOrd="1" destOrd="0" presId="urn:microsoft.com/office/officeart/2005/8/layout/chart3"/>
    <dgm:cxn modelId="{9C4875FE-E5DD-4B2C-A901-AB09B150D9D2}" srcId="{92480A02-796F-4FAC-A63B-E3DB2104B9AA}" destId="{BEF9D81C-22E6-49F5-92DE-EBF0184B346A}" srcOrd="0" destOrd="0" parTransId="{69D664AF-8B1E-408A-B6CD-1C2AB37A1976}" sibTransId="{E7D865EF-869B-4485-BBAC-F404FEC777CE}"/>
    <dgm:cxn modelId="{862DAF5F-008A-4442-B688-4AFABCADECFA}" type="presOf" srcId="{92480A02-796F-4FAC-A63B-E3DB2104B9AA}" destId="{488F3205-F0DB-4797-958E-D76A9A7021DF}" srcOrd="0" destOrd="0" presId="urn:microsoft.com/office/officeart/2005/8/layout/chart3"/>
    <dgm:cxn modelId="{362257C9-CD49-4EE1-B307-E6B4822D1DB8}" type="presParOf" srcId="{488F3205-F0DB-4797-958E-D76A9A7021DF}" destId="{7E71B893-0EC5-4B9C-A525-2A0AB61560F0}" srcOrd="0" destOrd="0" presId="urn:microsoft.com/office/officeart/2005/8/layout/chart3"/>
    <dgm:cxn modelId="{D249842C-56D3-4900-B2CD-9F6756A0FB43}" type="presParOf" srcId="{488F3205-F0DB-4797-958E-D76A9A7021DF}" destId="{7ADC16DB-A6DA-4AEC-BDBC-FB09CD86B6BE}" srcOrd="1" destOrd="0" presId="urn:microsoft.com/office/officeart/2005/8/layout/chart3"/>
    <dgm:cxn modelId="{083E5000-BBD9-4C72-9E84-EF7E2CA0FCED}" type="presParOf" srcId="{488F3205-F0DB-4797-958E-D76A9A7021DF}" destId="{8F4550BB-FD85-4566-9BAE-5BF8DB7B4343}" srcOrd="2" destOrd="0" presId="urn:microsoft.com/office/officeart/2005/8/layout/chart3"/>
    <dgm:cxn modelId="{4A1FB20C-3E8F-4F39-810D-A7F069D8899E}" type="presParOf" srcId="{488F3205-F0DB-4797-958E-D76A9A7021DF}" destId="{A5F6E273-66F7-4E28-A6B8-24CD9545E858}" srcOrd="3" destOrd="0" presId="urn:microsoft.com/office/officeart/2005/8/layout/chart3"/>
    <dgm:cxn modelId="{429237A8-339D-4AA7-9908-3A06248C84C8}" type="presParOf" srcId="{488F3205-F0DB-4797-958E-D76A9A7021DF}" destId="{FF8DB326-D4FE-405F-8A7E-4CDC4D056BB0}" srcOrd="4" destOrd="0" presId="urn:microsoft.com/office/officeart/2005/8/layout/chart3"/>
    <dgm:cxn modelId="{2BBD3E05-13E5-419C-A2CF-10E3C9006DCA}" type="presParOf" srcId="{488F3205-F0DB-4797-958E-D76A9A7021DF}" destId="{477B0FA1-C350-465E-8623-646465E853B7}" srcOrd="5" destOrd="0" presId="urn:microsoft.com/office/officeart/2005/8/layout/chart3"/>
    <dgm:cxn modelId="{67B87697-17E0-425A-8B75-8A096535CE79}" type="presParOf" srcId="{488F3205-F0DB-4797-958E-D76A9A7021DF}" destId="{3A94BAC4-D353-4193-82DE-18057C9E07BC}" srcOrd="6" destOrd="0" presId="urn:microsoft.com/office/officeart/2005/8/layout/chart3"/>
    <dgm:cxn modelId="{CD99B35E-E3EE-4D5A-971F-09EB6E821183}" type="presParOf" srcId="{488F3205-F0DB-4797-958E-D76A9A7021DF}" destId="{536EE212-D31F-44B3-8FFC-61C0B12BEEC7}" srcOrd="7" destOrd="0" presId="urn:microsoft.com/office/officeart/2005/8/layout/chart3"/>
  </dgm:cxnLst>
  <dgm:bg>
    <a:effectLst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71B893-0EC5-4B9C-A525-2A0AB61560F0}">
      <dsp:nvSpPr>
        <dsp:cNvPr id="0" name=""/>
        <dsp:cNvSpPr/>
      </dsp:nvSpPr>
      <dsp:spPr>
        <a:xfrm>
          <a:off x="1523103" y="214304"/>
          <a:ext cx="3413760" cy="3413760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rgbClr val="0070C0"/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137</a:t>
          </a:r>
          <a:r>
            <a:rPr lang="ru-RU" sz="26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ЦСП</a:t>
          </a:r>
          <a:endParaRPr lang="ru-RU" sz="17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68998" y="845850"/>
        <a:ext cx="1259840" cy="1016000"/>
      </dsp:txXfrm>
    </dsp:sp>
    <dsp:sp modelId="{8F4550BB-FD85-4566-9BAE-5BF8DB7B4343}">
      <dsp:nvSpPr>
        <dsp:cNvPr id="0" name=""/>
        <dsp:cNvSpPr/>
      </dsp:nvSpPr>
      <dsp:spPr>
        <a:xfrm>
          <a:off x="1523094" y="552925"/>
          <a:ext cx="3413760" cy="3413760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rgbClr val="00B050"/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3 782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ДЮСШ</a:t>
          </a:r>
          <a:endParaRPr lang="ru-RU" sz="17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90934" y="2320765"/>
        <a:ext cx="1259840" cy="1016000"/>
      </dsp:txXfrm>
    </dsp:sp>
    <dsp:sp modelId="{FF8DB326-D4FE-405F-8A7E-4CDC4D056BB0}">
      <dsp:nvSpPr>
        <dsp:cNvPr id="0" name=""/>
        <dsp:cNvSpPr/>
      </dsp:nvSpPr>
      <dsp:spPr>
        <a:xfrm>
          <a:off x="1063926" y="571495"/>
          <a:ext cx="3444313" cy="3413760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rgbClr val="92D050"/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1 047</a:t>
          </a:r>
          <a:r>
            <a:rPr lang="ru-RU" sz="32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СДЮСШОР</a:t>
          </a:r>
          <a:endParaRPr lang="ru-RU" sz="17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53461" y="2339335"/>
        <a:ext cx="1271115" cy="1016000"/>
      </dsp:txXfrm>
    </dsp:sp>
    <dsp:sp modelId="{3A94BAC4-D353-4193-82DE-18057C9E07BC}">
      <dsp:nvSpPr>
        <dsp:cNvPr id="0" name=""/>
        <dsp:cNvSpPr/>
      </dsp:nvSpPr>
      <dsp:spPr>
        <a:xfrm>
          <a:off x="1079202" y="214314"/>
          <a:ext cx="3413760" cy="3413760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rgbClr val="FFC000"/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  <a:bevelB w="114300" prst="hardEdge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56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УОР</a:t>
          </a:r>
          <a:endParaRPr lang="ru-RU" sz="17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5282" y="844234"/>
        <a:ext cx="1259840" cy="101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image" Target="../media/image3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514507D-FEF4-4BF1-B01E-ADC4E730C073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6" y="4715710"/>
            <a:ext cx="5438464" cy="4466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098" y="9428242"/>
            <a:ext cx="2944958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48C998B-E19A-4CC0-9559-A705C95C81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12763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BFAB18-EB0C-4F59-9AEB-6F861DC04F8A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8C998B-E19A-4CC0-9559-A705C95C8177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7BD8-0E23-41BD-B74C-9A2EAA7B32F6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D52FE-1E9E-49EA-A5D3-F1E19D21D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C62C6-B8C0-4C0E-B5D9-E7367C7F2399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9ACBD-5842-4ADA-90A4-EF9B5BF32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2CF8D-405C-46D4-8274-5D1E9CE48DF1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B3B33-E0F8-4DC6-B56D-2E7B330CAA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6CABF-DB5A-4981-8A00-AFA3333C5243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90924-10F7-46D1-AD40-BE5959F01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B09BD-67F5-4ECF-9890-CF406D95F9B9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FAE13-F487-4538-96DB-27B5B2CEFB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6C5BC-7DDB-4346-8934-A604887A5D13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15037-4CD2-411F-9856-1AEA43AD0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2B81F-1F15-46DC-A27F-FF76F79FD289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09D62-F206-4893-A4C2-81897BD686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0898-9CEB-4F18-A5F4-3782183A9C5D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F3A30-6BE2-44F6-89FC-FD2FA3D97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42ACB-EF2F-4B3F-B37B-6B6E8E6F2D94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7B4D6-AD6E-497F-A488-E7A15FB4C6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B6870-4A7D-4C75-9E0F-404E3CFE509A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9F0AD-0C08-44C0-9C44-1776A4C27C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A5784-14F8-4AD8-AD55-F5067292D861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3D49E-36DD-4758-AA23-1F7F97698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accent1">
                <a:lumMod val="20000"/>
                <a:lumOff val="80000"/>
                <a:alpha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481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14ACE0-4FF0-4E15-B812-FEF716783E38}" type="datetimeFigureOut">
              <a:rPr lang="ru-RU"/>
              <a:pPr>
                <a:defRPr/>
              </a:pPr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64A85A-F891-4101-910A-EDDAF4884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oleObject" Target="../embeddings/oleObject2.bin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2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7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3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oleObject" Target="../embeddings/oleObject3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3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3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7.jpeg"/><Relationship Id="rId4" Type="http://schemas.openxmlformats.org/officeDocument/2006/relationships/oleObject" Target="../embeddings/oleObject3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088" y="1811338"/>
            <a:ext cx="7632700" cy="4786312"/>
          </a:xfrm>
        </p:spPr>
        <p:txBody>
          <a:bodyPr rtlCol="0">
            <a:noAutofit/>
          </a:bodyPr>
          <a:lstStyle/>
          <a:p>
            <a:pPr>
              <a:spcBef>
                <a:spcPts val="0"/>
              </a:spcBef>
              <a:buFont typeface="Arial" charset="0"/>
              <a:buNone/>
              <a:defRPr/>
            </a:pPr>
            <a:endParaRPr lang="ru-RU" sz="2800" b="1" dirty="0" smtClean="0"/>
          </a:p>
          <a:p>
            <a:pPr>
              <a:spcBef>
                <a:spcPts val="0"/>
              </a:spcBef>
              <a:buFont typeface="Arial" charset="0"/>
              <a:buNone/>
              <a:defRPr/>
            </a:pPr>
            <a:endParaRPr lang="ru-RU" sz="2800" b="1" dirty="0" smtClean="0"/>
          </a:p>
          <a:p>
            <a:pPr>
              <a:lnSpc>
                <a:spcPct val="13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ОСНОВНЫЕ НАПРАВЛЕНИЯ РАЗВИТИЯ СИСТЕМЫ ПОДГОТОВКИ СПОРТИВНОГО РЕЗЕРВА</a:t>
            </a:r>
          </a:p>
          <a:p>
            <a:pPr>
              <a:lnSpc>
                <a:spcPct val="13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Москва, 2015 г.</a:t>
            </a:r>
          </a:p>
          <a:p>
            <a:pPr>
              <a:spcBef>
                <a:spcPts val="0"/>
              </a:spcBef>
              <a:buFont typeface="Arial" charset="0"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spcBef>
                <a:spcPts val="0"/>
              </a:spcBef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ru-RU" sz="28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028" name="Group 17"/>
          <p:cNvGrpSpPr>
            <a:grpSpLocks/>
          </p:cNvGrpSpPr>
          <p:nvPr/>
        </p:nvGrpSpPr>
        <p:grpSpPr bwMode="auto">
          <a:xfrm>
            <a:off x="428625" y="188913"/>
            <a:ext cx="6500813" cy="1668462"/>
            <a:chOff x="432" y="1440"/>
            <a:chExt cx="1536" cy="384"/>
          </a:xfrm>
        </p:grpSpPr>
        <p:graphicFrame>
          <p:nvGraphicFramePr>
            <p:cNvPr id="1026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031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2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22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2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323850" y="857250"/>
            <a:ext cx="8496300" cy="720725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СУЩЕСТВУЮЩАЯ СТРУКТУРА ПОДГОТОВКИ 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СПОРТИВНОГО РЕЗЕРВА</a:t>
            </a:r>
          </a:p>
        </p:txBody>
      </p:sp>
      <p:grpSp>
        <p:nvGrpSpPr>
          <p:cNvPr id="205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050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2055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2053" name="Прямоугольник 12"/>
          <p:cNvSpPr>
            <a:spLocks noChangeArrowheads="1"/>
          </p:cNvSpPr>
          <p:nvPr/>
        </p:nvSpPr>
        <p:spPr bwMode="auto">
          <a:xfrm>
            <a:off x="714375" y="1571625"/>
            <a:ext cx="7429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В  системе подготовки спортивного резерва участвует 5 022 организации.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Общая численность занимающихся –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193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294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, тренеров – 99 800, 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62 132 – административный персонал. </a:t>
            </a:r>
            <a:endParaRPr lang="ru-RU"/>
          </a:p>
        </p:txBody>
      </p:sp>
      <p:graphicFrame>
        <p:nvGraphicFramePr>
          <p:cNvPr id="18" name="Схема 17"/>
          <p:cNvGraphicFramePr/>
          <p:nvPr/>
        </p:nvGraphicFramePr>
        <p:xfrm>
          <a:off x="1357290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Скругленный прямоугольник 18"/>
          <p:cNvSpPr/>
          <p:nvPr/>
        </p:nvSpPr>
        <p:spPr>
          <a:xfrm>
            <a:off x="785813" y="2857500"/>
            <a:ext cx="1571625" cy="500063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федеральных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85813" y="3429000"/>
            <a:ext cx="1571625" cy="500063"/>
          </a:xfrm>
          <a:prstGeom prst="round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45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региональных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429375" y="2643188"/>
            <a:ext cx="1571625" cy="500062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129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региональных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29375" y="3214688"/>
            <a:ext cx="1571625" cy="500062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муниципальных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429375" y="3786188"/>
            <a:ext cx="1571625" cy="500062"/>
          </a:xfrm>
          <a:prstGeom prst="round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частный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85750" y="5572125"/>
            <a:ext cx="2071688" cy="500063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системе образования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5750" y="4786313"/>
            <a:ext cx="2071688" cy="714375"/>
          </a:xfrm>
          <a:prstGeom prst="roundRect">
            <a:avLst/>
          </a:prstGeom>
          <a:gradFill>
            <a:gsLst>
              <a:gs pos="50000">
                <a:srgbClr val="92D050"/>
              </a:gs>
              <a:gs pos="2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системе физической культуры и спорта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85750" y="6143625"/>
            <a:ext cx="2071688" cy="500063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29375" y="5500688"/>
            <a:ext cx="2214563" cy="500062"/>
          </a:xfrm>
          <a:prstGeom prst="roundRect">
            <a:avLst/>
          </a:prstGeom>
          <a:solidFill>
            <a:srgbClr val="00B05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2050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системе образования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29375" y="4714875"/>
            <a:ext cx="2214563" cy="714375"/>
          </a:xfrm>
          <a:prstGeom prst="roundRect">
            <a:avLst/>
          </a:prstGeom>
          <a:gradFill>
            <a:gsLst>
              <a:gs pos="50000">
                <a:srgbClr val="00B050"/>
              </a:gs>
              <a:gs pos="2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1630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системе физической культуры и спорта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429375" y="6072188"/>
            <a:ext cx="2214563" cy="500062"/>
          </a:xfrm>
          <a:prstGeom prst="roundRect">
            <a:avLst/>
          </a:prstGeom>
          <a:solidFill>
            <a:srgbClr val="00B05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102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</a:t>
            </a:r>
          </a:p>
        </p:txBody>
      </p:sp>
      <p:sp>
        <p:nvSpPr>
          <p:cNvPr id="32" name="Овал 31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323850" y="785813"/>
            <a:ext cx="8496300" cy="698971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ВИДЫ ДЕЯТЕЛЬНОСТИ ОРГАНИЗАЦИЙ,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ОСУЩЕСТВЛЯЮЩИХ СПОРТИВНУЮ ПОДГОТОВКУ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Содержимое 3"/>
          <p:cNvSpPr>
            <a:spLocks noGrp="1"/>
          </p:cNvSpPr>
          <p:nvPr>
            <p:ph idx="1"/>
          </p:nvPr>
        </p:nvSpPr>
        <p:spPr>
          <a:xfrm>
            <a:off x="498103" y="1484784"/>
            <a:ext cx="8229600" cy="5040560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ДЮСШ, СДЮСШОР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реализация программ спортивной подготовки на основе федеральных стандартов спортивной подготовки;</a:t>
            </a:r>
          </a:p>
          <a:p>
            <a:pPr marL="35560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реализация дополнительных образовательных программ в области физической культуры и спорта.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Данные учреждения являются фундаментом, основой для подготовки спортивного резерва.</a:t>
            </a:r>
          </a:p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подготовка спортивного резерва, кандидатов в сборные команды Российской Федерации и спортивные сборные команды субъектов Российской Федерации в режиме круглогодичного тренировочного сбора с обеспечением питания, проживания, медицинского и психологического сопровождения;</a:t>
            </a:r>
          </a:p>
          <a:p>
            <a:pPr marL="35560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реализация программ среднего профессионального образования в области физической культуры и спорта как социальной защиты спортсмена и использования им полученных знаний в тренировочном процессе.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56674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97417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23850" y="785813"/>
            <a:ext cx="8496300" cy="863600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ВИДЫ ДЕЯТЕЛЬНОСТИ ОРГАНИЗАЦИЙ,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ОСУЩЕСТВЛЯЮЩИХ СПОРТИВНУЮ ПОДГОТОВКУ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Содержимое 3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86325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ЦСП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обеспечение подготовки спортивных сборных команд субъекта Российской Федерации с целью последующего их включения в состав спортивных сборных команд Российской Федерации (данные организации должны стать основным связующим звеном между федеральным центром, регионами и муниципальными спортивными школами); </a:t>
            </a:r>
          </a:p>
          <a:p>
            <a:pPr marL="355600" indent="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реализация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программ спортивной подготовки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через специально созданное структурное подразделение (при наличии материально-технической базы).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55600" indent="0" algn="just">
              <a:spcBef>
                <a:spcPts val="0"/>
              </a:spcBef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Федеральный центр подготовки спортивного резерва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осуществление координации деятельности ЦСП, УОР в части подготовки резерва спортивных сборных команд Российской Федерации; методическое обеспечение и мониторинг системы подготовки спортивного резерва.</a:t>
            </a:r>
          </a:p>
          <a:p>
            <a:endParaRPr lang="ru-RU" dirty="0" smtClean="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409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57698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="" xmlns:p14="http://schemas.microsoft.com/office/powerpoint/2010/main" val="22927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323850" y="922338"/>
            <a:ext cx="8496300" cy="8636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ЗАДАЧИ: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124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5122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5127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7" name="Скругленный прямоугольник 6"/>
          <p:cNvSpPr/>
          <p:nvPr/>
        </p:nvSpPr>
        <p:spPr>
          <a:xfrm>
            <a:off x="500063" y="1785926"/>
            <a:ext cx="8072465" cy="4786346"/>
          </a:xfrm>
          <a:prstGeom prst="roundRect">
            <a:avLst/>
          </a:prstGeom>
          <a:gradFill>
            <a:gsLst>
              <a:gs pos="100000">
                <a:srgbClr val="00B0F0"/>
              </a:gs>
              <a:gs pos="2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14350" indent="-514350" algn="just">
              <a:buFontTx/>
              <a:buAutoNum type="arabicPeriod"/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Модернизация существующей системы подготовки спортивного резерва.</a:t>
            </a:r>
          </a:p>
          <a:p>
            <a:pPr marL="531813" indent="-531813" algn="just"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 действующих учреждений в организации нового типа - спортивной подготовки: СШ – спортивная школа, СШОР – спортивная школа олимпийского резерва.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5750" y="857250"/>
            <a:ext cx="8496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ЗАДАЧИ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ПО СОВЕРШЕНСТВОВАНИЮ СИСТЕМЫ 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ПОДГОТОВКИ СПОРТИВНОГО РЕЗЕРВА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026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76807" name="CorelDRAW" r:id="rId3" imgW="927100" imgH="1075267" progId="">
                <p:embed/>
              </p:oleObj>
            </a:graphicData>
          </a:graphic>
        </p:graphicFrame>
        <p:sp>
          <p:nvSpPr>
            <p:cNvPr id="8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571472" y="2071678"/>
            <a:ext cx="3286125" cy="20002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Модернизация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системы подготовки спортивного резерва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1472" y="4500570"/>
            <a:ext cx="3357562" cy="157163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Перевод учреждений в организации нового типа - спортивной подготовки 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214810" y="5357826"/>
            <a:ext cx="4714908" cy="7143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непрерывной системы спортивной подготовки в учреждениях нового типа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214810" y="3500438"/>
            <a:ext cx="4714908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системы отбора талантливых спортсменов и стимулирования тренерско-преподавательского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состава, работающих с одаренными детьми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214810" y="2786058"/>
            <a:ext cx="4714908" cy="571506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установление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социальных льгот и гарантий для работников отрасли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214810" y="4572008"/>
            <a:ext cx="4714880" cy="6429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обновление структуры сети организаций, осуществляющих спортивную подготовку; создание организаций нового типа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214810" y="2071678"/>
            <a:ext cx="4714908" cy="5715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нормативно-правовой базы отрасли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6146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6151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14375" y="785813"/>
            <a:ext cx="842962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tabLst>
                <a:tab pos="8161338" algn="l"/>
              </a:tabLst>
              <a:defRPr/>
            </a:pP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eaLnBrk="0" hangingPunct="0">
              <a:tabLst>
                <a:tab pos="8161338" algn="l"/>
              </a:tabLst>
              <a:defRPr/>
            </a:pP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eaLnBrk="0" hangingPunct="0">
              <a:tabLst>
                <a:tab pos="8161338" algn="l"/>
              </a:tabLst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НАЧАЛО МОДЕРНИЗАЦИИ СИСТЕМЫ ПОДГОТОВКИ СПОРТИВНОГО РЕЗЕРВА В РОССИЙСКОЙ ФЕДЕРАЦИИ 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149" name="Прямоугольник 8"/>
          <p:cNvSpPr>
            <a:spLocks noChangeArrowheads="1"/>
          </p:cNvSpPr>
          <p:nvPr/>
        </p:nvSpPr>
        <p:spPr bwMode="auto">
          <a:xfrm>
            <a:off x="285720" y="1500174"/>
            <a:ext cx="828675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8775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2009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Перечень поручений Президента Российской Федерации от 10.11.2009 № Пр-2997, п.2 - разработать и утвердить комплекс мер по развитию системы подготовки спортивного резерва в Российской Федерации;</a:t>
            </a:r>
          </a:p>
          <a:p>
            <a:pPr indent="35877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2011 год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Издан приказ Минспорттуризма России от 14.06.2011 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571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«Об утверждении перечня базовых олимпийских и паралимпийских видов спорта, развиваемых в субъектах Российской Федерации для подготовки резерва спортивных сборных команд Российской Федерации»;</a:t>
            </a:r>
          </a:p>
          <a:p>
            <a:pPr indent="358775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Издан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приказ Минспорттуризма России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30.06.2011 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644 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 утверждении формы соглашения о предоставлении субсидии из федерального бюджета бюджету субъекта Российской Федерации на софинансирование адресной финансовой поддержки спортивным организациям, осуществляющим подготовку спортивного резерва для сборных команд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базовым олимпийским и паралимпийским видам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спорта»;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58775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06.12.2011 утвержден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Комплекс мер по развитию системы подготовки спортивного резерва в Российской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Федерации;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58775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– Принят 412-ФЗ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04.12.2011 «О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внесении изменений в Федеральный закон «О физической культуре и спорте в Российской Федерации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428625" y="785794"/>
            <a:ext cx="8429625" cy="928688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ПОЛОЖЕНИЯ КОМПЛЕКСА МЕР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 РАЗВИТИЮ СИСТЕМЫ ПОДГОТОВКИ СПОРТИВНОГО РЕЗЕРВА В РОССИЙСКОЙ ФЕДЕРАЦИИ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Содержимое 3"/>
          <p:cNvSpPr>
            <a:spLocks noGrp="1"/>
          </p:cNvSpPr>
          <p:nvPr>
            <p:ph idx="1"/>
          </p:nvPr>
        </p:nvSpPr>
        <p:spPr>
          <a:xfrm>
            <a:off x="457200" y="1857364"/>
            <a:ext cx="8258175" cy="4429144"/>
          </a:xfrm>
        </p:spPr>
        <p:txBody>
          <a:bodyPr/>
          <a:lstStyle/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Создание системы мониторинга подготовки спортивного резерва и совершенствование системы статистической отчетности;</a:t>
            </a:r>
          </a:p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системы оплаты, нормирования труда, аттестации и повышения квалификации тренерского состава, специалистов и руководителей в сфере подготовки спортивного резерва;</a:t>
            </a:r>
          </a:p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Развитие сети училищ олимпийского резерва и центров спортивной подготовки;</a:t>
            </a:r>
          </a:p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Повышение эффективности работы СДЮСШОР И ДЮСШ;</a:t>
            </a:r>
          </a:p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организации и проведения всероссийских и межрегиональных официальных спортивных мероприятий;</a:t>
            </a:r>
          </a:p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Разработка и реализация региональных программ подготовки спортивного резерва;</a:t>
            </a:r>
          </a:p>
          <a:p>
            <a:pPr marL="185738" indent="-185738" algn="just">
              <a:lnSpc>
                <a:spcPct val="120000"/>
              </a:lnSpc>
              <a:spcBef>
                <a:spcPts val="0"/>
              </a:spcBef>
              <a:buFont typeface="Times New Roman" pitchFamily="18" charset="0"/>
              <a:buChar char="-"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научно-методического, антидопингового и медицинского обеспечения подготовки спортивного резерва.</a:t>
            </a:r>
          </a:p>
        </p:txBody>
      </p:sp>
      <p:grpSp>
        <p:nvGrpSpPr>
          <p:cNvPr id="7173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7170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7175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428625" y="928688"/>
            <a:ext cx="8429625" cy="642937"/>
          </a:xfrm>
        </p:spPr>
        <p:txBody>
          <a:bodyPr/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2012 год – Минспорт России инициировал внесение изменений 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273-ФЗ «Об образовании в Российской Федерации» (статья 84):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Содержимое 3"/>
          <p:cNvSpPr>
            <a:spLocks noGrp="1"/>
          </p:cNvSpPr>
          <p:nvPr>
            <p:ph idx="1"/>
          </p:nvPr>
        </p:nvSpPr>
        <p:spPr>
          <a:xfrm>
            <a:off x="457200" y="1643063"/>
            <a:ext cx="8258175" cy="3786201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indent="1588" algn="ctr">
              <a:buFont typeface="Arial" pitchFamily="34" charset="0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КЛЮЧЕВЫЕ ИЗМЕНЕНИЯ</a:t>
            </a:r>
          </a:p>
          <a:p>
            <a:pPr marL="0" indent="1588" algn="just">
              <a:buFont typeface="Arial" pitchFamily="34" charset="0"/>
              <a:buNone/>
              <a:defRPr/>
            </a:pP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Минспорт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России впервые выступил регулятором образовательных отношений в сфере реализации дополнительных общеобразовательных программ в области физической культуры и спорта и получил следующие полномочия:</a:t>
            </a:r>
          </a:p>
          <a:p>
            <a:pPr algn="just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Утверждать федеральные государственные требования к реализации дополнительных предпрофессиональных программ в области физической культуры и спорта (приказ Минспорта России от 12.09.2013 № 730);</a:t>
            </a:r>
          </a:p>
          <a:p>
            <a:pPr algn="just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Утверждать порядок приема лиц для освоения дополнительных предпрофессиональных программ в области физической культуры и спорта (приказ Минспорта России от 12.09.2013 № 731);</a:t>
            </a:r>
          </a:p>
          <a:p>
            <a:pPr algn="just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Устанавливать особенности организации и осуществления образовательной, тренировочной и методической деятельности в области физической культуры и спорта (приказ Минспорта России от 27.12.2013 № 1125).</a:t>
            </a:r>
          </a:p>
        </p:txBody>
      </p:sp>
      <p:grpSp>
        <p:nvGrpSpPr>
          <p:cNvPr id="8197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819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8199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501063" y="214313"/>
            <a:ext cx="42862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20" y="5572140"/>
            <a:ext cx="8643998" cy="1143008"/>
          </a:xfrm>
          <a:prstGeom prst="round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Впервые требования, регламентирующие реализацию дополнительных общеобразовательных программ в области физической культуры и спорта, стали обязательны для всех организаций, независимо от формы собственности и ведомственной принадлежности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28625" y="857237"/>
            <a:ext cx="8429625" cy="714375"/>
          </a:xfrm>
        </p:spPr>
        <p:txBody>
          <a:bodyPr/>
          <a:lstStyle/>
          <a:p>
            <a:pPr>
              <a:defRPr/>
            </a:pPr>
            <a:r>
              <a:rPr lang="ru-RU" sz="18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РЕАЛИЗОВАННЫЕ МЕРОПРИЯТИЯ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ПО МОДЕРНИЗАЦИИ СИСТЕМЫ ПОДГОТОВКИ СПОРТИВНОГО РЕЗЕРВА В РОССИЙСКОЙ ФЕДЕРАЦИИ </a:t>
            </a:r>
            <a:endParaRPr lang="ru-RU" sz="1800" b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220" name="Содержимое 3"/>
          <p:cNvSpPr>
            <a:spLocks noGrp="1"/>
          </p:cNvSpPr>
          <p:nvPr>
            <p:ph idx="1"/>
          </p:nvPr>
        </p:nvSpPr>
        <p:spPr>
          <a:xfrm>
            <a:off x="285750" y="1501799"/>
            <a:ext cx="8715375" cy="5356201"/>
          </a:xfrm>
        </p:spPr>
        <p:txBody>
          <a:bodyPr/>
          <a:lstStyle/>
          <a:p>
            <a:pPr marL="0" indent="1588" algn="just">
              <a:spcBef>
                <a:spcPct val="0"/>
              </a:spcBef>
              <a:buFont typeface="Arial" pitchFamily="34" charset="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2012 год – настоящее время </a:t>
            </a:r>
          </a:p>
          <a:p>
            <a:pPr marL="265113" indent="-263525" algn="just">
              <a:spcBef>
                <a:spcPct val="0"/>
              </a:spcBef>
              <a:buFont typeface="Arial" pitchFamily="34" charset="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Разработка и утверждение федеральных стандартов спортивной подготовки по олимпийским,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паралимпийским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сурдлимпийским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неолимпийским видам спорта; </a:t>
            </a:r>
          </a:p>
          <a:p>
            <a:pPr marL="0" indent="1588" algn="just">
              <a:spcBef>
                <a:spcPct val="0"/>
              </a:spcBef>
              <a:buFont typeface="Arial" pitchFamily="34" charset="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2013 год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65113" indent="-263525" algn="just">
              <a:spcBef>
                <a:spcPct val="0"/>
              </a:spcBef>
              <a:buFont typeface="Arial" pitchFamily="34" charset="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Разработка общероссийскими спортивными федерациями «Программ развития видов спорта в  Российской Федерации до 2020 года» с включением раздела по подготовке спортивного резерва;</a:t>
            </a:r>
          </a:p>
          <a:p>
            <a:pPr marL="265113" indent="-263525" algn="just">
              <a:spcBef>
                <a:spcPct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Издан приказ Минспорта России от 28.08.2013 № 674 «Об организации работы по созданию федеральных экспериментальных (инновационных) площадок по вопросам совершенствования системы подготовки спортивного резерва»;</a:t>
            </a:r>
          </a:p>
          <a:p>
            <a:pPr marL="0" indent="1588" algn="just">
              <a:spcBef>
                <a:spcPct val="0"/>
              </a:spcBef>
              <a:buFont typeface="Arial" pitchFamily="34" charset="0"/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2014 год </a:t>
            </a:r>
          </a:p>
          <a:p>
            <a:pPr marL="265113" indent="-263525" algn="just">
              <a:spcBef>
                <a:spcPct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Разработаны и утверждены 12.05.2014 Минспортом России «Методические рекомендации по организации спортивной подготовки в Российской Федерации» (второе издание); они являются методической основой для разработки нормативных правовых актов публично-правовых образований (Российской Федерации, субъекта Российской Федерации, муниципального образования) и локальных нормативных актов организаций, осуществляющих спортивную подготовку;</a:t>
            </a:r>
          </a:p>
          <a:p>
            <a:pPr marL="265113" indent="-263525" algn="just">
              <a:spcBef>
                <a:spcPct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Разработаны и утверждены Минтрудом России профессиональные стандарты отрасли физической культуры и спорта (по пяти основным должностям);</a:t>
            </a:r>
          </a:p>
        </p:txBody>
      </p:sp>
      <p:grpSp>
        <p:nvGrpSpPr>
          <p:cNvPr id="9221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921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9223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358214" y="214313"/>
            <a:ext cx="571475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28625" y="857237"/>
            <a:ext cx="8429625" cy="714375"/>
          </a:xfrm>
        </p:spPr>
        <p:txBody>
          <a:bodyPr/>
          <a:lstStyle/>
          <a:p>
            <a:pPr>
              <a:defRPr/>
            </a:pPr>
            <a:r>
              <a:rPr lang="ru-RU" sz="18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РЕАЛИЗОВАННЫЕ МЕРОПРИЯТИЯ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ПО МОДЕРНИЗАЦИИ СИСТЕМЫ ПОДГОТОВКИ СПОРТИВНОГО РЕЗЕРВА В РОССИЙСКОЙ ФЕДЕРАЦИИ </a:t>
            </a:r>
            <a:endParaRPr lang="ru-RU" sz="1800" b="1" dirty="0" smtClean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220" name="Содержимое 3"/>
          <p:cNvSpPr>
            <a:spLocks noGrp="1"/>
          </p:cNvSpPr>
          <p:nvPr>
            <p:ph idx="1"/>
          </p:nvPr>
        </p:nvSpPr>
        <p:spPr>
          <a:xfrm>
            <a:off x="285751" y="1714488"/>
            <a:ext cx="8358216" cy="4572032"/>
          </a:xfrm>
        </p:spPr>
        <p:txBody>
          <a:bodyPr/>
          <a:lstStyle/>
          <a:p>
            <a:pPr marL="0" indent="1588" algn="just">
              <a:spcBef>
                <a:spcPct val="0"/>
              </a:spcBef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2015 год </a:t>
            </a:r>
          </a:p>
          <a:p>
            <a:pPr marL="0" indent="1588" algn="just">
              <a:spcBef>
                <a:spcPct val="0"/>
              </a:spcBef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13" indent="-263525" algn="just">
              <a:spcBef>
                <a:spcPct val="0"/>
              </a:spcBef>
              <a:buFont typeface="Times New Roman" pitchFamily="18" charset="0"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Издан приказ Минспорта России от 12.03.2015 № 215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«Об организации методической работы по подготовке спортивного резерва в Российской Федерации»;</a:t>
            </a:r>
          </a:p>
          <a:p>
            <a:pPr marL="0" indent="1588" algn="just">
              <a:spcBef>
                <a:spcPct val="0"/>
              </a:spcBef>
              <a:buFont typeface="Times New Roman" pitchFamily="18" charset="0"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65113" indent="-263525" algn="just">
              <a:spcBef>
                <a:spcPct val="0"/>
              </a:spcBef>
              <a:buFont typeface="Times New Roman" pitchFamily="18" charset="0"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Подписано Отраслевое соглашение по организациям, осуществляющим деятельность в области физической культуры и спорта, между Министерством спорта Российской Федерации и Профсоюзом работников физической культуры, спорта и туризма Российской Федерации на 2015-2017 годы (13.03.2015).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921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55303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358215" y="214313"/>
            <a:ext cx="571474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357188" y="1071563"/>
            <a:ext cx="8496300" cy="863600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План по переводу организаций, осуществляющих спортивную подготовку,  в организации нового типа – Спортивной подготовки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20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Содержимое 3"/>
          <p:cNvSpPr>
            <a:spLocks noGrp="1"/>
          </p:cNvSpPr>
          <p:nvPr>
            <p:ph idx="1"/>
          </p:nvPr>
        </p:nvSpPr>
        <p:spPr>
          <a:xfrm>
            <a:off x="457200" y="2232025"/>
            <a:ext cx="8186738" cy="4197350"/>
          </a:xfrm>
        </p:spPr>
        <p:txBody>
          <a:bodyPr/>
          <a:lstStyle/>
          <a:p>
            <a:pPr algn="ctr">
              <a:buFont typeface="Arial" pitchFamily="34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1-й этап - 2013 год</a:t>
            </a:r>
          </a:p>
          <a:p>
            <a:pPr algn="just">
              <a:buFont typeface="Arial" pitchFamily="34" charset="0"/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Инструментарий для перехода организаций дополнительного образования детей физкультурно-спортивной направленности в организации нового типа - спортивной подготовки: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Дополнительные общеразвивающие программы;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Дополнительные предпрофессиональные программы;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Программы спортивной подготовки.</a:t>
            </a:r>
          </a:p>
          <a:p>
            <a:pPr algn="just">
              <a:buFont typeface="Arial" pitchFamily="34" charset="0"/>
              <a:buNone/>
            </a:pPr>
            <a:r>
              <a:rPr lang="ru-RU" sz="2000" dirty="0" smtClean="0"/>
              <a:t>	</a:t>
            </a:r>
          </a:p>
          <a:p>
            <a:pPr algn="just">
              <a:buFont typeface="Arial" pitchFamily="34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Возможны различные сочетания программ, в зависимости от целей </a:t>
            </a:r>
          </a:p>
          <a:p>
            <a:pPr algn="just">
              <a:buFont typeface="Arial" pitchFamily="34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и задач, которые ставит учредитель перед организацией.</a:t>
            </a:r>
          </a:p>
          <a:p>
            <a:pPr algn="just">
              <a:buFont typeface="Arial" pitchFamily="34" charset="0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245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0242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0247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3"/>
          <p:cNvSpPr>
            <a:spLocks noGrp="1"/>
          </p:cNvSpPr>
          <p:nvPr>
            <p:ph idx="1"/>
          </p:nvPr>
        </p:nvSpPr>
        <p:spPr>
          <a:xfrm>
            <a:off x="428625" y="2143125"/>
            <a:ext cx="8229600" cy="4525963"/>
          </a:xfrm>
        </p:spPr>
        <p:txBody>
          <a:bodyPr/>
          <a:lstStyle/>
          <a:p>
            <a:pPr algn="ctr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2-й этап - 2014 год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Внедрение и апробация разработанных нормативных правовых актов (федеральных стандартов спортивной подготовки, федеральных государственных требований к предпрофессиональным программам, особенностей реализации дополнительных образовательных программ) и их совместное сосуществование до 1 января 2016 г. с программами дополнительного образования детей физкультурно-спортивной направленности.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 typeface="Arial" pitchFamily="34" charset="0"/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268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1266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1271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57188" y="1071563"/>
            <a:ext cx="8496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План по переводу организаций, осуществляющих спортивную подготовку, 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нового типа – Спортивной подготовки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Содержимое 3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36"/>
          </a:xfrm>
        </p:spPr>
        <p:txBody>
          <a:bodyPr/>
          <a:lstStyle/>
          <a:p>
            <a:pPr algn="ctr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3-й этап - 2015 год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Разъяснительная и методическая работа с высшими исполнительными органами государственной власти субъектов Российской Федерации, органами исполнительной власти в области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 организациями (в особенности со спортивными школами, находящимися в системе дополнительного образования) для их дальнейшего определения - остаться в системе образования или плавно перейти в систему физической культуры и спорта. 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Разработка методических рекомендаций для субъектов Российской Федерации по организации финансирования учреждений физической культуры и спорта (на основе нормативных затрат по услуге «спортивная подготовка»);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Завершение включения в федеральное законодательство мер социальной защиты работников сферы физической культуры и спорта.</a:t>
            </a:r>
          </a:p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Завершение процесса внесения изменений в уставы организаций и получение необходимых лицензий (для образовательных организаций, и организаций, осуществляющих обучение).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29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2290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2295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57188" y="642918"/>
            <a:ext cx="8496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План по переводу организаций, осуществляющих спортивную подготовку, 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нового типа – Спортивной подготовки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331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3319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316" name="Содержимое 3"/>
          <p:cNvSpPr txBox="1">
            <a:spLocks/>
          </p:cNvSpPr>
          <p:nvPr/>
        </p:nvSpPr>
        <p:spPr bwMode="auto">
          <a:xfrm>
            <a:off x="457200" y="1928813"/>
            <a:ext cx="8229600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buFont typeface="Arial" pitchFamily="34" charset="0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4-й этап - 2016 год</a:t>
            </a:r>
          </a:p>
          <a:p>
            <a:pPr marL="342900" indent="-342900" algn="just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законодательство по исключению организаций дополнительного образования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области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физической культуры и спорта, из перечня организаций, которые смогут осуществлять спортивную подготовку. </a:t>
            </a:r>
          </a:p>
          <a:p>
            <a:pPr marL="342900" indent="-342900" algn="just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федеральные государственные требования к предпрофессиональным программам по исключению из них этапа совершенствования спортивного мастерства.</a:t>
            </a:r>
          </a:p>
          <a:p>
            <a:pPr marL="342900" indent="-342900" algn="just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Создание организации спортивной подготовки нового типа (СШ – спортивная школа, СШОР – спортивная школа олимпийского резерва).</a:t>
            </a:r>
          </a:p>
          <a:p>
            <a:pPr marL="342900" indent="-342900" algn="ctr" eaLnBrk="0" hangingPunct="0">
              <a:buFont typeface="Arial" pitchFamily="34" charset="0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 eaLnBrk="0" hangingPunct="0">
              <a:buFont typeface="Arial" pitchFamily="34" charset="0"/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5-й этап - 2017 год – Завершение перевода и окончательное формирование в Российской Федерации отрасли физической культуры и спорта</a:t>
            </a:r>
          </a:p>
          <a:p>
            <a:pPr marL="342900" indent="-342900" algn="ctr" eaLnBrk="0" hangingPunct="0">
              <a:buFont typeface="Arial" pitchFamily="34" charset="0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57188" y="1071563"/>
            <a:ext cx="8496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План по переводу организаций, осуществляющих спортивную подготовку,  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нового типа – Спортивной подготовки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433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4343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4340" name="Содержимое 3"/>
          <p:cNvSpPr txBox="1">
            <a:spLocks/>
          </p:cNvSpPr>
          <p:nvPr/>
        </p:nvSpPr>
        <p:spPr bwMode="auto">
          <a:xfrm>
            <a:off x="457200" y="2214563"/>
            <a:ext cx="82296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lnSpc>
                <a:spcPct val="150000"/>
              </a:lnSpc>
              <a:spcBef>
                <a:spcPct val="20000"/>
              </a:spcBef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Нормативное правовое регулирование подготовки спортивного резерва.</a:t>
            </a:r>
          </a:p>
          <a:p>
            <a:pPr marL="342900" indent="-342900" algn="just" eaLnBrk="0" hangingPunct="0">
              <a:lnSpc>
                <a:spcPct val="130000"/>
              </a:lnSpc>
              <a:spcBef>
                <a:spcPct val="2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2. Методическое обеспечение спортивной подготовки.</a:t>
            </a:r>
          </a:p>
          <a:p>
            <a:pPr marL="342900" indent="-342900" algn="just" eaLnBrk="0" hangingPunct="0">
              <a:lnSpc>
                <a:spcPct val="130000"/>
              </a:lnSpc>
              <a:spcBef>
                <a:spcPct val="2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3. Переход на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нормативно-подушевое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финансирование при оказание государственных услуг по спортивной подготовке.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57188" y="1000125"/>
            <a:ext cx="84963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ОСНОВНЫЕ НАПРАВЛЕНИЯ РЕАЛИЗАЦИИ ПЛАНА </a:t>
            </a:r>
          </a:p>
          <a:p>
            <a:pPr algn="ctr" eaLnBrk="0" hangingPunct="0">
              <a:defRPr/>
            </a:pPr>
            <a:r>
              <a:rPr lang="ru-RU" sz="2200" b="1" dirty="0">
                <a:latin typeface="Times New Roman" pitchFamily="18" charset="0"/>
                <a:ea typeface="+mj-ea"/>
                <a:cs typeface="Times New Roman" pitchFamily="18" charset="0"/>
              </a:rPr>
              <a:t>по переводу организаций, осуществляющих спортивную подготовку,  в организации нового типа – спортивной подготовки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5362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5367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7412" name="Содержимое 3"/>
          <p:cNvSpPr txBox="1">
            <a:spLocks/>
          </p:cNvSpPr>
          <p:nvPr/>
        </p:nvSpPr>
        <p:spPr bwMode="auto">
          <a:xfrm>
            <a:off x="457200" y="1643063"/>
            <a:ext cx="82296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СДЕЛАНО: </a:t>
            </a:r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Федеральный закон от 04.12.2007 № 329-ФЗ «О физической культуре и спорте в Российской Федерации» дополнен полномочиями РФ (ст. 6), субъектов РФ (ст. 8), муниципальных образований (ст. 9) по обеспечению подготовки спортивного резерва для спортивных сборных команд РФ и субъектов РФ (проект поправок прошел первое чтение). 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ПРЕДСТОИТ: </a:t>
            </a:r>
          </a:p>
          <a:p>
            <a:pPr algn="just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Внесение изменений в Федеральный закон «О физической культуре и спорте в Российской Федерации», предусматривающих наделение Минспорта России полномочиями по утверждению номенклатуры спортивных организаций, осуществляющих подготовку спортивного резерва, с определением целей, задач, структуры и особенностей деятельности ДЮСШ, СДЮСШОР, УОР, ЦСП, СШ и СШОР.</a:t>
            </a:r>
          </a:p>
          <a:p>
            <a:pPr marL="342900" indent="-342900" algn="just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57188" y="928688"/>
            <a:ext cx="8496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НОРМАТИВНО- ПРАВОВОЕ РЕГУЛИРОВАНИЕ ПОДГОТОВКИ СПОРТИВНОГО РЕЗЕРВА</a:t>
            </a: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050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04455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2052" name="Содержимое 3"/>
          <p:cNvSpPr txBox="1">
            <a:spLocks/>
          </p:cNvSpPr>
          <p:nvPr/>
        </p:nvSpPr>
        <p:spPr bwMode="auto">
          <a:xfrm>
            <a:off x="457200" y="1643063"/>
            <a:ext cx="82296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lnSpc>
                <a:spcPct val="120000"/>
              </a:lnSpc>
            </a:pPr>
            <a:r>
              <a:rPr lang="ru-RU" sz="2000" b="1">
                <a:latin typeface="Times New Roman" pitchFamily="18" charset="0"/>
                <a:cs typeface="Times New Roman" pitchFamily="18" charset="0"/>
              </a:rPr>
              <a:t>	</a:t>
            </a:r>
            <a:endParaRPr lang="ru-RU" sz="2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214313" y="928688"/>
            <a:ext cx="8786812" cy="107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ЭТАПЫ ВНЕСЕНИЯ ИЗМЕНЕНИЙ В НОРМАТИВНО- ПРАВОВОЕ РЕГУЛИРОВАНИЕ ПОДГОТОВКИ СПОРТИВНОГО </a:t>
            </a: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РЕЗЕРВА</a:t>
            </a:r>
          </a:p>
          <a:p>
            <a:pPr algn="ctr" eaLnBrk="0" hangingPunct="0"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на 2015–2016 годы</a:t>
            </a: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14480" y="2214554"/>
            <a:ext cx="7000924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Дополнение полномочий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Минспорта России,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субъектов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Федерации,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образований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85918" y="4786322"/>
            <a:ext cx="7000924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правового положения и особенностей деятельности организаций, осуществляющих спортивную подготовку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85918" y="3500438"/>
            <a:ext cx="7000924" cy="1071570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мер по социальной защите для</a:t>
            </a:r>
          </a:p>
          <a:p>
            <a:pPr algn="ctr">
              <a:buFont typeface="Arial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специалистов сферы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физической культуры и спорта в организациях, осуществляющих спортивную подготовку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57158" y="2214554"/>
            <a:ext cx="1143008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57158" y="3500438"/>
            <a:ext cx="1143008" cy="1071570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7158" y="4786322"/>
            <a:ext cx="1143008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право 9"/>
          <p:cNvSpPr/>
          <p:nvPr/>
        </p:nvSpPr>
        <p:spPr>
          <a:xfrm>
            <a:off x="214282" y="3143248"/>
            <a:ext cx="785818" cy="28575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42976" y="2786058"/>
            <a:ext cx="4857784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Минспортом России, субъектами Российской Федерации, муниципальными образованиями полномочий по обеспечению подготовки спортивного резерва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15074" y="2786058"/>
            <a:ext cx="2643206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Поправки в Федеральный закон о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проект ФЗ во втором чтении в ГД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05479" name="CorelDRAW" r:id="rId4" imgW="927100" imgH="1075267" progId="">
                <p:embed/>
              </p:oleObj>
            </a:graphicData>
          </a:graphic>
        </p:graphicFrame>
        <p:sp>
          <p:nvSpPr>
            <p:cNvPr id="1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7" name="Скругленный прямоугольник 16"/>
          <p:cNvSpPr/>
          <p:nvPr/>
        </p:nvSpPr>
        <p:spPr>
          <a:xfrm>
            <a:off x="1928794" y="1142984"/>
            <a:ext cx="7000924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Дополнение полномочий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Минспорта России,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субъектов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Федерации,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образований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214282" y="4214818"/>
            <a:ext cx="785818" cy="28575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142976" y="3929066"/>
            <a:ext cx="4857784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Минспортом России, субъектами Российской Федерации, полномочий по осуществлению экспериментальной и инновационной деятельности в сфере физической культуры и спорта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214282" y="5429264"/>
            <a:ext cx="785818" cy="28575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42976" y="5143512"/>
            <a:ext cx="4857784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субъектами Российской Федерации полномочий по организационно-методическому обеспечению организаций, осуществляющих спортивную подготовку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14282" y="1142984"/>
            <a:ext cx="1143008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8358215" y="214313"/>
            <a:ext cx="571474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15074" y="4000504"/>
            <a:ext cx="2643206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Поправки в Федеральный закон о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проект ФЗ во втором чтении в ГД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215074" y="5143512"/>
            <a:ext cx="2643206" cy="9286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Поправки в Федеральный закон о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проект ФЗ во втором чтении в ГД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357188" y="2214572"/>
            <a:ext cx="8786812" cy="35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2015 год</a:t>
            </a: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5122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23911" name="CorelDRAW" r:id="rId3" imgW="927100" imgH="1075267" progId="">
                <p:embed/>
              </p:oleObj>
            </a:graphicData>
          </a:graphic>
        </p:graphicFrame>
        <p:sp>
          <p:nvSpPr>
            <p:cNvPr id="4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1928794" y="1071546"/>
            <a:ext cx="7000924" cy="1071570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Совершенствование мер по социальной защите для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специалистов сферы физической культуры и спорта в организациях, осуществляющих спортивную подготовку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071546"/>
            <a:ext cx="1143008" cy="1071570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14282" y="4357694"/>
            <a:ext cx="785818" cy="285752"/>
          </a:xfrm>
          <a:prstGeom prst="rightArrow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42976" y="4143380"/>
            <a:ext cx="4857784" cy="928694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Предусмотреть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дополнительный оплачиваемый отпуск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тренера взамен удлиненного отпуска для педагогического работника с возможностью замены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его денежной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компенсацией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15074" y="4143380"/>
            <a:ext cx="1500198" cy="928694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поправок в Трудовой кодекс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929586" y="4152904"/>
            <a:ext cx="990608" cy="919170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квартал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214282" y="3121267"/>
            <a:ext cx="785818" cy="329714"/>
          </a:xfrm>
          <a:prstGeom prst="rightArrow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42976" y="2714620"/>
            <a:ext cx="4857784" cy="1214446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buFont typeface="Arial" charset="0"/>
              <a:buNone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Закрепить обязанность тренера повышать свою квалификацию, а работодателей - обеспечить повышение квалификации тренеров, в том числе с использованием современных информационных технологий и дистанционного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один раз в четыре года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15074" y="2714620"/>
            <a:ext cx="1500198" cy="1143008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поправок в Трудовой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кодекс РФ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29586" y="2714620"/>
            <a:ext cx="990608" cy="1132751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квартал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214282" y="5572140"/>
            <a:ext cx="785818" cy="285752"/>
          </a:xfrm>
          <a:prstGeom prst="rightArrow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42976" y="5286388"/>
            <a:ext cx="4857784" cy="928694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Установить удлиненный отпуск для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тренеров за работу в четырехлетний олимпийский цикл (работающих со спортсменами, участвующими в олимпийских играх)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15074" y="5286388"/>
            <a:ext cx="1500198" cy="928694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поправок в Трудовой кодекс РФ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29586" y="5295912"/>
            <a:ext cx="990608" cy="919170"/>
          </a:xfrm>
          <a:prstGeom prst="roundRect">
            <a:avLst/>
          </a:prstGeom>
          <a:solidFill>
            <a:srgbClr val="CBD943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квартал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358215" y="214313"/>
            <a:ext cx="571474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 bwMode="auto">
          <a:xfrm>
            <a:off x="357188" y="2214572"/>
            <a:ext cx="8786812" cy="35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2015 год</a:t>
            </a: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трелка вправо 9"/>
          <p:cNvSpPr/>
          <p:nvPr/>
        </p:nvSpPr>
        <p:spPr>
          <a:xfrm>
            <a:off x="214282" y="2786058"/>
            <a:ext cx="785818" cy="28575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42976" y="3571876"/>
            <a:ext cx="4857784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Определить правовое положение, цели, задачи, структуру 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 организаций, осуществляющих спортивную подготовку, для исключения дублирования их функций и оптимального взаимодействия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15074" y="3571876"/>
            <a:ext cx="1500198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Приказа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Минспорта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929586" y="3581400"/>
            <a:ext cx="990608" cy="91917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квартал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214282" y="3786190"/>
            <a:ext cx="785818" cy="28575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42976" y="2500306"/>
            <a:ext cx="4857784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Сформировать понятийный аппарат, закрепить в законодательстве правовой статус субъектов спортивной подготовки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15074" y="2500306"/>
            <a:ext cx="1500198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поправок в ФЗ о </a:t>
            </a:r>
            <a:r>
              <a:rPr lang="ru-RU" sz="1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Минспорта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929586" y="2509830"/>
            <a:ext cx="990608" cy="91917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квартал 2015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28794" y="1071546"/>
            <a:ext cx="7000924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 правового положения и особенностей деятельности организаций, осуществляющих спортивную подготовку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282" y="1071546"/>
            <a:ext cx="1143008" cy="928694"/>
          </a:xfrm>
          <a:prstGeom prst="roundRect">
            <a:avLst/>
          </a:prstGeom>
          <a:solidFill>
            <a:srgbClr val="AD3C1D"/>
          </a:solidFill>
          <a:scene3d>
            <a:camera prst="orthographicFront"/>
            <a:lightRig rig="threePt" dir="t"/>
          </a:scene3d>
          <a:sp3d>
            <a:bevelT/>
            <a:bevelB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endParaRPr lang="ru-RU" sz="5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409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22887" name="CorelDRAW" r:id="rId3" imgW="927100" imgH="1075267" progId="">
                <p:embed/>
              </p:oleObj>
            </a:graphicData>
          </a:graphic>
        </p:graphicFrame>
        <p:sp>
          <p:nvSpPr>
            <p:cNvPr id="2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32" name="Стрелка вправо 31"/>
          <p:cNvSpPr/>
          <p:nvPr/>
        </p:nvSpPr>
        <p:spPr>
          <a:xfrm>
            <a:off x="214282" y="6000768"/>
            <a:ext cx="785818" cy="28575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42976" y="5715016"/>
            <a:ext cx="4857784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Исключить этап совершенствования спортивного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мастерства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дополнительных предпрофессиональных программ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215074" y="5715016"/>
            <a:ext cx="1500198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Приказа  Минспорта России о ФГТ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929586" y="5715016"/>
            <a:ext cx="990608" cy="91917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квартал 2016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214282" y="4929198"/>
            <a:ext cx="785818" cy="28575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42976" y="4643446"/>
            <a:ext cx="4857784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Исключить организации дополнительного образования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физической культуры и спорта, из перечня организаций, которые смогут осуществлять спортивную подготовку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215074" y="4643446"/>
            <a:ext cx="1500198" cy="92869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 поправок в ФЗ о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929586" y="4643446"/>
            <a:ext cx="990608" cy="91917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квартал 2016</a:t>
            </a:r>
          </a:p>
          <a:p>
            <a:pPr algn="ctr"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8358215" y="214313"/>
            <a:ext cx="571474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357188" y="2071696"/>
            <a:ext cx="8786812" cy="35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2015–2016 годы</a:t>
            </a: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>
          <a:xfrm>
            <a:off x="323850" y="922338"/>
            <a:ext cx="8496300" cy="863600"/>
          </a:xfrm>
        </p:spPr>
        <p:txBody>
          <a:bodyPr/>
          <a:lstStyle/>
          <a:p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ВЗАИМОДЕЙСТВИЕ МИНСПОРТА РОССИИ </a:t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С МИНОБРНАУКИ РОССИИ 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3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857750"/>
          </a:xfrm>
        </p:spPr>
        <p:txBody>
          <a:bodyPr/>
          <a:lstStyle/>
          <a:p>
            <a:pPr marL="0" lvl="1" indent="457200" algn="just">
              <a:buFont typeface="Arial" pitchFamily="34" charset="0"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Минспорт России добился включения задач по развитию системы подготовки спортивного резерва в следующие ведомственные приказы Минобрнауки России, обосновав преемственность реализуемых программ:</a:t>
            </a:r>
          </a:p>
          <a:p>
            <a:pPr marL="0" indent="457200" algn="just"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Приказ от 29.08.2013 № 1008 «Об утверждении Порядка организации и осуществления образовательной деятельности по дополнительным общеобразовательным программам»;</a:t>
            </a:r>
          </a:p>
          <a:p>
            <a:pPr marL="0" indent="457200" algn="just"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Приказ от 22.12.2014 № 1601 «О продолжительности рабочего времени (нормах часов педагогической работы за ставку заработной платы) педагогических работников и о порядке определения учебной нагрузки педагогических работников, оговариваемой в трудовом договоре».</a:t>
            </a:r>
          </a:p>
          <a:p>
            <a:pPr marL="0" indent="457200" algn="just">
              <a:buFont typeface="Arial" pitchFamily="34" charset="0"/>
              <a:buNone/>
              <a:tabLst>
                <a:tab pos="357188" algn="l"/>
              </a:tabLst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Подготовлены распоряжение Правительства Российской Федерации от 4 сентября 2014 г. № 1726-р «Об утверждении Концепции развития дополнительного образования детей» и проект распоряжения Правительства Российской Федерации об утверждении плана мероприятий на 2015-2020 годы по реализации Концепции, учитывающие специфику дополнительного образования в спорте. </a:t>
            </a:r>
          </a:p>
          <a:p>
            <a:pPr marL="0" indent="457200">
              <a:buFont typeface="Arial" pitchFamily="34" charset="0"/>
              <a:buNone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AutoNum type="arabicPeriod"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AutoNum type="arabicPeriod"/>
              <a:defRPr/>
            </a:pPr>
            <a:endParaRPr lang="ru-RU" dirty="0" smtClean="0"/>
          </a:p>
        </p:txBody>
      </p:sp>
      <p:grpSp>
        <p:nvGrpSpPr>
          <p:cNvPr id="17413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7410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7415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7" name="Овал 6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Прямая соединительная линия 29"/>
          <p:cNvCxnSpPr/>
          <p:nvPr/>
        </p:nvCxnSpPr>
        <p:spPr>
          <a:xfrm rot="16200000" flipH="1">
            <a:off x="-482600" y="3268663"/>
            <a:ext cx="4143375" cy="34925"/>
          </a:xfrm>
          <a:prstGeom prst="line">
            <a:avLst/>
          </a:prstGeom>
          <a:ln w="508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16200000" flipH="1">
            <a:off x="5304631" y="3267870"/>
            <a:ext cx="4143375" cy="36512"/>
          </a:xfrm>
          <a:prstGeom prst="line">
            <a:avLst/>
          </a:prstGeom>
          <a:ln w="508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75"/>
            <a:ext cx="8072438" cy="5000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права работников отраслей в сравнении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75" y="1571625"/>
            <a:ext cx="3071813" cy="785813"/>
          </a:xfrm>
          <a:prstGeom prst="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Сокращенная продолжительность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времени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00375" y="2500313"/>
            <a:ext cx="3071813" cy="8572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85000" lnSpcReduction="2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профессиональное образование по профилю педагогической деятельности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75" y="3500438"/>
            <a:ext cx="3071813" cy="857250"/>
          </a:xfrm>
          <a:prstGeom prst="rect">
            <a:avLst/>
          </a:pr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основной удлиненный оплачиваемый отпуск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00375" y="4500563"/>
            <a:ext cx="3071813" cy="857250"/>
          </a:xfrm>
          <a:prstGeom prst="rect">
            <a:avLst/>
          </a:prstGeom>
          <a:solidFill>
            <a:srgbClr val="C0F698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Длительный отпуск сроком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 до одного года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00375" y="5500688"/>
            <a:ext cx="3143250" cy="857250"/>
          </a:xfrm>
          <a:prstGeom prst="rect">
            <a:avLst/>
          </a:prstGeom>
          <a:solidFill>
            <a:srgbClr val="F1CF9D"/>
          </a:solidFill>
          <a:ln>
            <a:solidFill>
              <a:srgbClr val="A8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</a:rPr>
              <a:t>Досрочное назначение трудовой пенсии по старости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313" y="1357313"/>
            <a:ext cx="2786062" cy="85725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anchor="ctr">
            <a:normAutofit fontScale="85000" lnSpcReduction="2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 часов (18 + 18 часов тренер-преподаватель,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 часов инструктор-методист) статья 333 ТК РФ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313" y="2357438"/>
            <a:ext cx="2786062" cy="8572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раз в 3 года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 статья 273-ФЗ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313" y="3357563"/>
            <a:ext cx="2786062" cy="857250"/>
          </a:xfrm>
          <a:prstGeom prst="roundRect">
            <a:avLst/>
          </a:pr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42 дня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РФ от 01.10.2002 № 724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4313" y="4357688"/>
            <a:ext cx="2786062" cy="841375"/>
          </a:xfrm>
          <a:prstGeom prst="roundRect">
            <a:avLst/>
          </a:prstGeom>
          <a:solidFill>
            <a:srgbClr val="C0F69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 anchor="ctr">
            <a:norm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каждые 10 лет непрерывной работы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143625" y="5357813"/>
            <a:ext cx="2714625" cy="841375"/>
          </a:xfrm>
          <a:prstGeom prst="roundRect">
            <a:avLst/>
          </a:prstGeom>
          <a:solidFill>
            <a:srgbClr val="F1CF9D"/>
          </a:solidFill>
          <a:ln>
            <a:solidFill>
              <a:srgbClr val="A8800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anchor="ctr">
            <a:normAutofit lnSpcReduction="1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Решается в судебном порядке, +сейчас идет пенсионная реформа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072188" y="1357313"/>
            <a:ext cx="2786062" cy="85725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 часов (отраслевое соглашение с Профсоюзами работников по нормированию труда тренеров в 24 часа)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72188" y="2357438"/>
            <a:ext cx="2786062" cy="8572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раз в 4 года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Изменения в 329-ФЗ (проект № 485637-6)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072188" y="3357563"/>
            <a:ext cx="2786062" cy="857250"/>
          </a:xfrm>
          <a:prstGeom prst="roundRect">
            <a:avLst/>
          </a:prstGeom>
          <a:solidFill>
            <a:srgbClr val="FFCCFF"/>
          </a:solidFill>
          <a:ln>
            <a:solidFill>
              <a:srgbClr val="7030A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>
            <a:normAutofit fontScale="62500" lnSpcReduction="20000"/>
          </a:bodyPr>
          <a:lstStyle/>
          <a:p>
            <a:pPr algn="ctr">
              <a:defRPr/>
            </a:pPr>
            <a:r>
              <a:rPr lang="ru-RU" sz="2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 + 4 + 10 = 42 дня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32 дня по ТК РФ, +10 дней отраслевое соглашение с Профсоюзами работников + изменения в ТК РФ 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072188" y="4357688"/>
            <a:ext cx="2786062" cy="841375"/>
          </a:xfrm>
          <a:prstGeom prst="roundRect">
            <a:avLst/>
          </a:prstGeom>
          <a:solidFill>
            <a:srgbClr val="C0F698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36000" tIns="36000" rIns="36000" bIns="36000" anchor="ctr">
            <a:normAutofit fontScale="77500" lnSpcReduction="20000"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окончании олимпийского цикла (отраслевое соглашение с Профсоюзами работников + изменения в ТК РФ)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4313" y="5357813"/>
            <a:ext cx="2786062" cy="841375"/>
          </a:xfrm>
          <a:prstGeom prst="roundRect">
            <a:avLst/>
          </a:prstGeom>
          <a:solidFill>
            <a:srgbClr val="F1CF9D"/>
          </a:solidFill>
          <a:ln>
            <a:solidFill>
              <a:srgbClr val="A88000"/>
            </a:solidFill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2009 воспользовались правом все претендующие тренеры-преподаватели</a:t>
            </a:r>
          </a:p>
          <a:p>
            <a:pPr algn="ctr">
              <a:defRPr/>
            </a:pP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14375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285750" y="857250"/>
            <a:ext cx="4143375" cy="357188"/>
          </a:xfrm>
          <a:prstGeom prst="roundRect">
            <a:avLst/>
          </a:prstGeom>
          <a:solidFill>
            <a:srgbClr val="CCFF99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ПЕДАГОГИЧЕСКИЕ РАБОТНИКИ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929188" y="857250"/>
            <a:ext cx="3857625" cy="357188"/>
          </a:xfrm>
          <a:prstGeom prst="roundRect">
            <a:avLst/>
          </a:prstGeom>
          <a:solidFill>
            <a:srgbClr val="CCFF99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РАБОТНИКИ СФЕРЫ СПОРТА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86188" y="1285875"/>
            <a:ext cx="1500187" cy="285750"/>
          </a:xfrm>
          <a:prstGeom prst="roundRect">
            <a:avLst/>
          </a:prstGeom>
          <a:solidFill>
            <a:srgbClr val="CCFF99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ПРАВА</a:t>
            </a:r>
          </a:p>
        </p:txBody>
      </p:sp>
      <p:sp>
        <p:nvSpPr>
          <p:cNvPr id="26" name="Овал 25"/>
          <p:cNvSpPr/>
          <p:nvPr/>
        </p:nvSpPr>
        <p:spPr>
          <a:xfrm>
            <a:off x="8358188" y="214313"/>
            <a:ext cx="57150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/>
          </p:cNvSpPr>
          <p:nvPr>
            <p:ph type="title"/>
          </p:nvPr>
        </p:nvSpPr>
        <p:spPr>
          <a:xfrm>
            <a:off x="428625" y="642938"/>
            <a:ext cx="8464550" cy="1000125"/>
          </a:xfrm>
        </p:spPr>
        <p:txBody>
          <a:bodyPr/>
          <a:lstStyle/>
          <a:p>
            <a:r>
              <a:rPr lang="ru-RU" sz="2300" b="1" dirty="0" smtClean="0">
                <a:latin typeface="Times New Roman" pitchFamily="18" charset="0"/>
              </a:rPr>
              <a:t>Преимущества мер социальной поддержки работников отрасли физической культуры и спорта </a:t>
            </a:r>
            <a:endParaRPr lang="ru-RU" sz="2300" b="1" dirty="0" smtClean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25" y="1785938"/>
            <a:ext cx="4786313" cy="2214562"/>
          </a:xfrm>
          <a:prstGeom prst="roundRect">
            <a:avLst/>
          </a:prstGeom>
          <a:solidFill>
            <a:srgbClr val="C0F698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</a:rPr>
              <a:t>1. В соответствии со статьей </a:t>
            </a:r>
            <a:r>
              <a:rPr lang="ru-RU" b="1" dirty="0">
                <a:solidFill>
                  <a:srgbClr val="000099"/>
                </a:solidFill>
                <a:latin typeface="Times New Roman" pitchFamily="18" charset="0"/>
              </a:rPr>
              <a:t>348.10 ТК РФ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</a:rPr>
              <a:t>работодатель обязан за счет собственных средств обеспечивать тренеров и спортсменов спортивной экипировкой, спортивным оборудованием и инвентарем, другими материально-техническими средствами, необходимыми для осуществления трудовой деятельности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4313" y="4214813"/>
            <a:ext cx="4429125" cy="1928812"/>
          </a:xfrm>
          <a:prstGeom prst="wedgeRoundRectCallout">
            <a:avLst>
              <a:gd name="adj1" fmla="val 50366"/>
              <a:gd name="adj2" fmla="val -5851"/>
              <a:gd name="adj3" fmla="val 16667"/>
            </a:avLst>
          </a:prstGeom>
          <a:solidFill>
            <a:srgbClr val="FFCC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Дополнительный оплачиваемый отпуск, а не удлиненный, так как он по желанию работника может быть заменен денежной компенсацией </a:t>
            </a:r>
          </a:p>
        </p:txBody>
      </p:sp>
      <p:sp>
        <p:nvSpPr>
          <p:cNvPr id="18438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786313" y="4214813"/>
            <a:ext cx="4071937" cy="1928812"/>
          </a:xfrm>
          <a:prstGeom prst="wedgeRoundRectCallout">
            <a:avLst>
              <a:gd name="adj1" fmla="val 50366"/>
              <a:gd name="adj2" fmla="val -5851"/>
              <a:gd name="adj3" fmla="val 16667"/>
            </a:avLst>
          </a:prstGeom>
          <a:solidFill>
            <a:srgbClr val="FFCC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Дополнительное профессиональное образование (повышение квалификации) – как гарантия со стороны государства, </a:t>
            </a:r>
          </a:p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не только право работника </a:t>
            </a:r>
          </a:p>
        </p:txBody>
      </p:sp>
      <p:grpSp>
        <p:nvGrpSpPr>
          <p:cNvPr id="18443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43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8439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6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7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8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3559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355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23559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42938" y="1071547"/>
          <a:ext cx="8143875" cy="4065603"/>
        </p:xfrm>
        <a:graphic>
          <a:graphicData uri="http://schemas.openxmlformats.org/drawingml/2006/table">
            <a:tbl>
              <a:tblPr/>
              <a:tblGrid>
                <a:gridCol w="544512"/>
                <a:gridCol w="2565400"/>
                <a:gridCol w="1455738"/>
                <a:gridCol w="1789112"/>
                <a:gridCol w="1789113"/>
              </a:tblGrid>
              <a:tr h="20974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89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Субъект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Российской Федерации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ведении МОН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31 декабря 2013 г.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Передано из ведения МОН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31 декабря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Остается в ведении МОН</a:t>
                      </a:r>
                      <a:b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31 декабря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Бурятия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 Дагестан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Забайкальский край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Пермский край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Архангельская область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Ростовская область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Самарская область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Свердловская область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Удмуртская Республика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1-реорганизована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Челябинская область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Санкт-Петербург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18-передано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1-реорганизована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2512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335" marR="63335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42938" y="5000637"/>
          <a:ext cx="8143875" cy="1643072"/>
        </p:xfrm>
        <a:graphic>
          <a:graphicData uri="http://schemas.openxmlformats.org/drawingml/2006/table">
            <a:tbl>
              <a:tblPr/>
              <a:tblGrid>
                <a:gridCol w="2285988"/>
                <a:gridCol w="5857887"/>
              </a:tblGrid>
              <a:tr h="24182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31 декабря 2013 года: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ведении образования находились 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организации в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субъектах;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9632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31 декабря 2014 года: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переданы в ведение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организаций; реорганизована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организация;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остается в ведении образования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организаций в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субъектах.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720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1047 СДЮСШОР: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1024 – в системе физической культуры и спорта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7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– в системе образования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7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–другие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9"/>
          <p:cNvSpPr>
            <a:spLocks/>
          </p:cNvSpPr>
          <p:nvPr/>
        </p:nvSpPr>
        <p:spPr bwMode="auto">
          <a:xfrm>
            <a:off x="642938" y="714356"/>
            <a:ext cx="8143875" cy="571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733425">
              <a:lnSpc>
                <a:spcPct val="90000"/>
              </a:lnSpc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algn="ctr" defTabSz="733425">
              <a:lnSpc>
                <a:spcPct val="900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Информация о передаче СДЮСШОР в ведение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в 2014 году</a:t>
            </a:r>
          </a:p>
          <a:p>
            <a:pPr algn="ctr" defTabSz="733425">
              <a:lnSpc>
                <a:spcPct val="900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по данным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статотчета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№ 5-ФК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 defTabSz="733425">
              <a:lnSpc>
                <a:spcPct val="90000"/>
              </a:lnSpc>
            </a:pPr>
            <a:endParaRPr lang="ru-RU" sz="16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  <a:sym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11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98658" name="CorelDRAW" r:id="rId3" imgW="927100" imgH="1075267" progId="">
                <p:embed/>
              </p:oleObj>
            </a:graphicData>
          </a:graphic>
        </p:graphicFrame>
        <p:sp>
          <p:nvSpPr>
            <p:cNvPr id="4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5" name="Овал 4"/>
          <p:cNvSpPr/>
          <p:nvPr/>
        </p:nvSpPr>
        <p:spPr>
          <a:xfrm>
            <a:off x="8377238" y="214313"/>
            <a:ext cx="55245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3613150" y="214313"/>
            <a:ext cx="4724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Структура методического сопровождения подготовки спортивного резерва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81450" y="869950"/>
            <a:ext cx="1023938" cy="31591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ФЦПСР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87588" y="1358900"/>
            <a:ext cx="4545012" cy="30003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Организационно-методическое управление</a:t>
            </a:r>
          </a:p>
        </p:txBody>
      </p:sp>
      <p:cxnSp>
        <p:nvCxnSpPr>
          <p:cNvPr id="9" name="Прямая со стрелкой 8"/>
          <p:cNvCxnSpPr>
            <a:stCxn id="7" idx="2"/>
          </p:cNvCxnSpPr>
          <p:nvPr/>
        </p:nvCxnSpPr>
        <p:spPr>
          <a:xfrm>
            <a:off x="4494213" y="1185863"/>
            <a:ext cx="0" cy="1730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736600" y="1855788"/>
            <a:ext cx="2203450" cy="5842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отделов старших методистов по федеральным округам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92725" y="1855788"/>
            <a:ext cx="3586163" cy="5842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  спортивных отдела по группам видов спорта старших тренеров по резерву сборных команд РФ 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134100" y="1658938"/>
            <a:ext cx="477838" cy="144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608263" y="1665288"/>
            <a:ext cx="287337" cy="144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03188" y="2613025"/>
            <a:ext cx="647700" cy="1920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УФО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989263" y="2619375"/>
            <a:ext cx="738187" cy="18891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СЗФО</a:t>
            </a:r>
          </a:p>
        </p:txBody>
      </p:sp>
      <p:cxnSp>
        <p:nvCxnSpPr>
          <p:cNvPr id="18" name="Прямая со стрелкой 17"/>
          <p:cNvCxnSpPr>
            <a:endCxn id="15" idx="0"/>
          </p:cNvCxnSpPr>
          <p:nvPr/>
        </p:nvCxnSpPr>
        <p:spPr>
          <a:xfrm flipH="1">
            <a:off x="427038" y="2479675"/>
            <a:ext cx="323850" cy="1333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247775" y="2433638"/>
            <a:ext cx="12700" cy="1508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6" idx="0"/>
          </p:cNvCxnSpPr>
          <p:nvPr/>
        </p:nvCxnSpPr>
        <p:spPr>
          <a:xfrm flipH="1">
            <a:off x="2305050" y="2424113"/>
            <a:ext cx="4763" cy="1746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17" idx="0"/>
          </p:cNvCxnSpPr>
          <p:nvPr/>
        </p:nvCxnSpPr>
        <p:spPr>
          <a:xfrm>
            <a:off x="2751138" y="2463800"/>
            <a:ext cx="606425" cy="1555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325438" y="3014663"/>
            <a:ext cx="674687" cy="2270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СКФО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25550" y="3014663"/>
            <a:ext cx="584200" cy="2270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ПФО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906588" y="3014663"/>
            <a:ext cx="685800" cy="2270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СФО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679700" y="3011488"/>
            <a:ext cx="561975" cy="22701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ДФО</a:t>
            </a:r>
          </a:p>
        </p:txBody>
      </p:sp>
      <p:cxnSp>
        <p:nvCxnSpPr>
          <p:cNvPr id="27" name="Прямая со стрелкой 26"/>
          <p:cNvCxnSpPr>
            <a:endCxn id="23" idx="0"/>
          </p:cNvCxnSpPr>
          <p:nvPr/>
        </p:nvCxnSpPr>
        <p:spPr>
          <a:xfrm flipH="1">
            <a:off x="663575" y="2455863"/>
            <a:ext cx="428625" cy="558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904875" y="2613025"/>
            <a:ext cx="715963" cy="19208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ЦФО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2151063" y="2433638"/>
            <a:ext cx="134937" cy="590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1609725" y="2433638"/>
            <a:ext cx="52388" cy="590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26" idx="0"/>
          </p:cNvCxnSpPr>
          <p:nvPr/>
        </p:nvCxnSpPr>
        <p:spPr>
          <a:xfrm>
            <a:off x="2592388" y="2463800"/>
            <a:ext cx="368300" cy="5476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Скругленный прямоугольник 32"/>
          <p:cNvSpPr/>
          <p:nvPr/>
        </p:nvSpPr>
        <p:spPr>
          <a:xfrm>
            <a:off x="5157788" y="2603500"/>
            <a:ext cx="1333500" cy="403225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циклические виды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699250" y="2589213"/>
            <a:ext cx="1336675" cy="4318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единоборства</a:t>
            </a:r>
          </a:p>
        </p:txBody>
      </p:sp>
      <p:cxnSp>
        <p:nvCxnSpPr>
          <p:cNvPr id="35" name="Прямая со стрелкой 34"/>
          <p:cNvCxnSpPr>
            <a:endCxn id="34" idx="0"/>
          </p:cNvCxnSpPr>
          <p:nvPr/>
        </p:nvCxnSpPr>
        <p:spPr>
          <a:xfrm>
            <a:off x="7367588" y="2446338"/>
            <a:ext cx="0" cy="142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33" idx="0"/>
          </p:cNvCxnSpPr>
          <p:nvPr/>
        </p:nvCxnSpPr>
        <p:spPr>
          <a:xfrm flipH="1">
            <a:off x="5824538" y="2460625"/>
            <a:ext cx="214312" cy="1428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8124825" y="2589213"/>
            <a:ext cx="955675" cy="4318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игровые виды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594350" y="3051175"/>
            <a:ext cx="1795463" cy="51435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сложно-координационные</a:t>
            </a:r>
          </a:p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виды</a:t>
            </a:r>
          </a:p>
        </p:txBody>
      </p:sp>
      <p:cxnSp>
        <p:nvCxnSpPr>
          <p:cNvPr id="39" name="Прямая со стрелкой 38"/>
          <p:cNvCxnSpPr>
            <a:endCxn id="37" idx="0"/>
          </p:cNvCxnSpPr>
          <p:nvPr/>
        </p:nvCxnSpPr>
        <p:spPr>
          <a:xfrm>
            <a:off x="8324850" y="2463800"/>
            <a:ext cx="277813" cy="1254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6572250" y="2479675"/>
            <a:ext cx="23813" cy="587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Правая фигурная скобка 40"/>
          <p:cNvSpPr/>
          <p:nvPr/>
        </p:nvSpPr>
        <p:spPr>
          <a:xfrm rot="5400000">
            <a:off x="2135187" y="1455738"/>
            <a:ext cx="265113" cy="4319588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42" name="Правая фигурная скобка 41"/>
          <p:cNvSpPr/>
          <p:nvPr/>
        </p:nvSpPr>
        <p:spPr>
          <a:xfrm rot="5400000">
            <a:off x="6528594" y="1400969"/>
            <a:ext cx="246063" cy="4448175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25438" y="3748088"/>
            <a:ext cx="2354262" cy="328612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5 методистов по каждому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федеральному округу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16563" y="3781425"/>
            <a:ext cx="3413125" cy="295275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52 старших тренера по резерву сборных команд РФ по олимпийским видам спорта</a:t>
            </a:r>
          </a:p>
        </p:txBody>
      </p:sp>
      <p:sp>
        <p:nvSpPr>
          <p:cNvPr id="46" name="Правая фигурная скобка 45"/>
          <p:cNvSpPr/>
          <p:nvPr/>
        </p:nvSpPr>
        <p:spPr>
          <a:xfrm rot="5400000">
            <a:off x="4679950" y="144463"/>
            <a:ext cx="204787" cy="8091488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517650" y="4291013"/>
            <a:ext cx="6554788" cy="1905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Специалисты органов исполнительной власти в области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субъектов РФ</a:t>
            </a:r>
          </a:p>
        </p:txBody>
      </p:sp>
      <p:cxnSp>
        <p:nvCxnSpPr>
          <p:cNvPr id="48" name="Прямая со стрелкой 47"/>
          <p:cNvCxnSpPr/>
          <p:nvPr/>
        </p:nvCxnSpPr>
        <p:spPr>
          <a:xfrm flipH="1">
            <a:off x="4808538" y="4498975"/>
            <a:ext cx="0" cy="190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Скругленный прямоугольник 48"/>
          <p:cNvSpPr/>
          <p:nvPr/>
        </p:nvSpPr>
        <p:spPr>
          <a:xfrm>
            <a:off x="1952625" y="4945063"/>
            <a:ext cx="5572125" cy="1905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4885 организаций, осуществляющих спортивную подготовку в РФ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005013" y="5302250"/>
            <a:ext cx="1536700" cy="28733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ДЮСШ - 3782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943350" y="5316538"/>
            <a:ext cx="1731963" cy="279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СДЮСШОР - 1047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6080125" y="5324475"/>
            <a:ext cx="1219200" cy="279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УОР - 56</a:t>
            </a:r>
          </a:p>
        </p:txBody>
      </p:sp>
      <p:cxnSp>
        <p:nvCxnSpPr>
          <p:cNvPr id="53" name="Прямая со стрелкой 52"/>
          <p:cNvCxnSpPr>
            <a:stCxn id="50" idx="3"/>
            <a:endCxn id="51" idx="1"/>
          </p:cNvCxnSpPr>
          <p:nvPr/>
        </p:nvCxnSpPr>
        <p:spPr>
          <a:xfrm>
            <a:off x="3541713" y="5445125"/>
            <a:ext cx="401637" cy="111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51" idx="3"/>
            <a:endCxn id="52" idx="1"/>
          </p:cNvCxnSpPr>
          <p:nvPr/>
        </p:nvCxnSpPr>
        <p:spPr>
          <a:xfrm>
            <a:off x="5675313" y="5456238"/>
            <a:ext cx="404812" cy="7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50" idx="0"/>
          </p:cNvCxnSpPr>
          <p:nvPr/>
        </p:nvCxnSpPr>
        <p:spPr>
          <a:xfrm flipH="1">
            <a:off x="2773363" y="5137150"/>
            <a:ext cx="430212" cy="165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1" idx="0"/>
          </p:cNvCxnSpPr>
          <p:nvPr/>
        </p:nvCxnSpPr>
        <p:spPr>
          <a:xfrm>
            <a:off x="4810125" y="5137150"/>
            <a:ext cx="0" cy="179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endCxn id="52" idx="0"/>
          </p:cNvCxnSpPr>
          <p:nvPr/>
        </p:nvCxnSpPr>
        <p:spPr>
          <a:xfrm>
            <a:off x="6486525" y="5137150"/>
            <a:ext cx="203200" cy="187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Правая фигурная скобка 57"/>
          <p:cNvSpPr/>
          <p:nvPr/>
        </p:nvSpPr>
        <p:spPr>
          <a:xfrm rot="5400000">
            <a:off x="4519612" y="3067051"/>
            <a:ext cx="265113" cy="5294312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2320925" y="5846763"/>
            <a:ext cx="4772025" cy="2508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тренеры – 98048                        занимающихся –  3154883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4646613" y="5854700"/>
            <a:ext cx="0" cy="2508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Правая фигурная скобка 60"/>
          <p:cNvSpPr/>
          <p:nvPr/>
        </p:nvSpPr>
        <p:spPr>
          <a:xfrm rot="5400000">
            <a:off x="4609307" y="3806031"/>
            <a:ext cx="195262" cy="4772025"/>
          </a:xfrm>
          <a:prstGeom prst="rightBrace">
            <a:avLst>
              <a:gd name="adj1" fmla="val 75000"/>
              <a:gd name="adj2" fmla="val 5055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320925" y="6289675"/>
            <a:ext cx="4772025" cy="4826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Отбор кандидатов в резерв сборных команд РФ</a:t>
            </a:r>
          </a:p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по видам спорта.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744913" y="2898775"/>
            <a:ext cx="1365250" cy="603250"/>
          </a:xfrm>
          <a:prstGeom prst="roundRect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Всероссийские федерации по видам спорта</a:t>
            </a:r>
          </a:p>
        </p:txBody>
      </p:sp>
      <p:cxnSp>
        <p:nvCxnSpPr>
          <p:cNvPr id="72" name="Прямая со стрелкой 71"/>
          <p:cNvCxnSpPr>
            <a:stCxn id="10" idx="3"/>
            <a:endCxn id="11" idx="1"/>
          </p:cNvCxnSpPr>
          <p:nvPr/>
        </p:nvCxnSpPr>
        <p:spPr>
          <a:xfrm>
            <a:off x="2940050" y="2147888"/>
            <a:ext cx="235267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Скругленный прямоугольник 78"/>
          <p:cNvSpPr/>
          <p:nvPr/>
        </p:nvSpPr>
        <p:spPr>
          <a:xfrm>
            <a:off x="2940050" y="3781425"/>
            <a:ext cx="2227263" cy="29527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Региональные федерации </a:t>
            </a:r>
          </a:p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 видам спорта</a:t>
            </a:r>
          </a:p>
        </p:txBody>
      </p:sp>
      <p:cxnSp>
        <p:nvCxnSpPr>
          <p:cNvPr id="81" name="Прямая со стрелкой 80"/>
          <p:cNvCxnSpPr>
            <a:stCxn id="43" idx="3"/>
            <a:endCxn id="79" idx="1"/>
          </p:cNvCxnSpPr>
          <p:nvPr/>
        </p:nvCxnSpPr>
        <p:spPr>
          <a:xfrm>
            <a:off x="2679700" y="3913188"/>
            <a:ext cx="260350" cy="158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79" idx="3"/>
            <a:endCxn id="44" idx="1"/>
          </p:cNvCxnSpPr>
          <p:nvPr/>
        </p:nvCxnSpPr>
        <p:spPr>
          <a:xfrm>
            <a:off x="5167313" y="3929063"/>
            <a:ext cx="34925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1714500" y="2598738"/>
            <a:ext cx="1181100" cy="206375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КФО и ЮФО</a:t>
            </a:r>
          </a:p>
        </p:txBody>
      </p:sp>
      <p:cxnSp>
        <p:nvCxnSpPr>
          <p:cNvPr id="65" name="Прямая со стрелкой 64"/>
          <p:cNvCxnSpPr>
            <a:endCxn id="66" idx="0"/>
          </p:cNvCxnSpPr>
          <p:nvPr/>
        </p:nvCxnSpPr>
        <p:spPr>
          <a:xfrm>
            <a:off x="4427538" y="1665288"/>
            <a:ext cx="0" cy="12334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15" name="Прямоугольник 4114"/>
          <p:cNvSpPr/>
          <p:nvPr/>
        </p:nvSpPr>
        <p:spPr>
          <a:xfrm>
            <a:off x="3989388" y="4672013"/>
            <a:ext cx="1682750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ЦСП - 137</a:t>
            </a:r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4808538" y="4814888"/>
            <a:ext cx="0" cy="144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9" name="Овал 2058"/>
          <p:cNvSpPr/>
          <p:nvPr/>
        </p:nvSpPr>
        <p:spPr>
          <a:xfrm>
            <a:off x="315913" y="3765550"/>
            <a:ext cx="484187" cy="29527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117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89442" name="CorelDRAW" r:id="rId3" imgW="927100" imgH="1075267" progId="">
                <p:embed/>
              </p:oleObj>
            </a:graphicData>
          </a:graphic>
        </p:graphicFrame>
        <p:sp>
          <p:nvSpPr>
            <p:cNvPr id="4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3589338" y="177800"/>
            <a:ext cx="47275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Направления методического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обеспечения спортивного резерва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1088" y="798513"/>
            <a:ext cx="3876675" cy="3270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Министерство спорта Российской Федерации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01975" y="1152525"/>
            <a:ext cx="2374900" cy="2159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государственное задание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39900" y="1427163"/>
            <a:ext cx="1582738" cy="2889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ФГБУ ФЦПСР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32375" y="1414463"/>
            <a:ext cx="3024188" cy="2889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Департаменты </a:t>
            </a:r>
            <a:r>
              <a:rPr lang="ru-RU" sz="1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Минспорта</a:t>
            </a:r>
            <a:r>
              <a:rPr lang="ru-RU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России</a:t>
            </a:r>
          </a:p>
        </p:txBody>
      </p:sp>
      <p:cxnSp>
        <p:nvCxnSpPr>
          <p:cNvPr id="12" name="Прямая со стрелкой 11"/>
          <p:cNvCxnSpPr>
            <a:stCxn id="8" idx="3"/>
            <a:endCxn id="10" idx="1"/>
          </p:cNvCxnSpPr>
          <p:nvPr/>
        </p:nvCxnSpPr>
        <p:spPr>
          <a:xfrm flipV="1">
            <a:off x="3322638" y="1558925"/>
            <a:ext cx="1709737" cy="127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Правая фигурная скобка 16"/>
          <p:cNvSpPr/>
          <p:nvPr/>
        </p:nvSpPr>
        <p:spPr>
          <a:xfrm rot="5400000">
            <a:off x="4419600" y="-769937"/>
            <a:ext cx="249238" cy="5256212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0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30175" y="1571625"/>
            <a:ext cx="0" cy="413543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17513" y="1970088"/>
            <a:ext cx="1358900" cy="4508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Подразделения обеспечивающие метод. разработки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425700" y="1970088"/>
            <a:ext cx="1089025" cy="45085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Старшие методисты ФЦПСР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779838" y="1982788"/>
            <a:ext cx="1728787" cy="43815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Старшие тренеры по резерву РФ ФЦПСР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819775" y="1982788"/>
            <a:ext cx="1081088" cy="438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ФГБУ ФНЦ ВНИИФК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215188" y="1982788"/>
            <a:ext cx="1484312" cy="4381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Всероссийские федерации</a:t>
            </a:r>
          </a:p>
        </p:txBody>
      </p:sp>
      <p:cxnSp>
        <p:nvCxnSpPr>
          <p:cNvPr id="29" name="Прямая со стрелкой 28"/>
          <p:cNvCxnSpPr>
            <a:endCxn id="20" idx="1"/>
          </p:cNvCxnSpPr>
          <p:nvPr/>
        </p:nvCxnSpPr>
        <p:spPr>
          <a:xfrm>
            <a:off x="130175" y="2195513"/>
            <a:ext cx="287338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20" idx="3"/>
            <a:endCxn id="21" idx="1"/>
          </p:cNvCxnSpPr>
          <p:nvPr/>
        </p:nvCxnSpPr>
        <p:spPr>
          <a:xfrm>
            <a:off x="1776413" y="2195513"/>
            <a:ext cx="6492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1" idx="3"/>
            <a:endCxn id="22" idx="1"/>
          </p:cNvCxnSpPr>
          <p:nvPr/>
        </p:nvCxnSpPr>
        <p:spPr>
          <a:xfrm>
            <a:off x="3514725" y="2195513"/>
            <a:ext cx="265113" cy="635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2" idx="3"/>
            <a:endCxn id="26" idx="1"/>
          </p:cNvCxnSpPr>
          <p:nvPr/>
        </p:nvCxnSpPr>
        <p:spPr>
          <a:xfrm>
            <a:off x="5508625" y="2201863"/>
            <a:ext cx="31115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stCxn id="26" idx="3"/>
            <a:endCxn id="27" idx="1"/>
          </p:cNvCxnSpPr>
          <p:nvPr/>
        </p:nvCxnSpPr>
        <p:spPr>
          <a:xfrm>
            <a:off x="6900863" y="2201863"/>
            <a:ext cx="31432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Правая фигурная скобка 40"/>
          <p:cNvSpPr/>
          <p:nvPr/>
        </p:nvSpPr>
        <p:spPr>
          <a:xfrm rot="5400000">
            <a:off x="5365750" y="-411162"/>
            <a:ext cx="227013" cy="5881687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0700" y="2619375"/>
            <a:ext cx="1271588" cy="7381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Направления методического обеспечения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 flipV="1">
            <a:off x="180975" y="3062288"/>
            <a:ext cx="287338" cy="127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1944688" y="2622550"/>
            <a:ext cx="1184275" cy="7350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программы спорт. подготовки по видам спорта</a:t>
            </a: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1789113" y="3062288"/>
            <a:ext cx="177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3189288" y="2619375"/>
            <a:ext cx="1517650" cy="7381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нормативно-правовые основы спорт. подготовки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789488" y="2619375"/>
            <a:ext cx="1524000" cy="7381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локально-нормативные акты организаций, осуществляющих спорт. подготовку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6334125" y="2643188"/>
            <a:ext cx="1484313" cy="714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Правовые особенности организаций, осуществляющих спорт. подготовку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7859713" y="2643188"/>
            <a:ext cx="1120775" cy="7143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Организация спортивных мероприятий</a:t>
            </a:r>
          </a:p>
        </p:txBody>
      </p:sp>
      <p:sp>
        <p:nvSpPr>
          <p:cNvPr id="85" name="Правая фигурная скобка 84"/>
          <p:cNvSpPr/>
          <p:nvPr/>
        </p:nvSpPr>
        <p:spPr>
          <a:xfrm rot="5400000">
            <a:off x="5334793" y="567532"/>
            <a:ext cx="265113" cy="5880100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87363" y="4017963"/>
            <a:ext cx="1050925" cy="6334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средства и методы метод. обеспечения</a:t>
            </a:r>
          </a:p>
        </p:txBody>
      </p:sp>
      <p:cxnSp>
        <p:nvCxnSpPr>
          <p:cNvPr id="87" name="Прямая со стрелкой 86"/>
          <p:cNvCxnSpPr/>
          <p:nvPr/>
        </p:nvCxnSpPr>
        <p:spPr>
          <a:xfrm flipV="1">
            <a:off x="217488" y="4418013"/>
            <a:ext cx="288925" cy="127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712913" y="4035425"/>
            <a:ext cx="1182687" cy="615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издательская деятельность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2239963" y="3640138"/>
            <a:ext cx="6167437" cy="2159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Организации, осуществляющие спортивную подготовку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2962275" y="4035425"/>
            <a:ext cx="1182688" cy="615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семинары, конференции</a:t>
            </a:r>
          </a:p>
        </p:txBody>
      </p:sp>
      <p:cxnSp>
        <p:nvCxnSpPr>
          <p:cNvPr id="94" name="Прямая со стрелкой 93"/>
          <p:cNvCxnSpPr/>
          <p:nvPr/>
        </p:nvCxnSpPr>
        <p:spPr>
          <a:xfrm>
            <a:off x="1549400" y="4343400"/>
            <a:ext cx="1793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Прямоугольник 94"/>
          <p:cNvSpPr/>
          <p:nvPr/>
        </p:nvSpPr>
        <p:spPr>
          <a:xfrm>
            <a:off x="4227513" y="4035425"/>
            <a:ext cx="792162" cy="615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мастер классы</a:t>
            </a:r>
          </a:p>
        </p:txBody>
      </p:sp>
      <p:sp>
        <p:nvSpPr>
          <p:cNvPr id="97" name="Прямоугольник 96"/>
          <p:cNvSpPr/>
          <p:nvPr/>
        </p:nvSpPr>
        <p:spPr>
          <a:xfrm>
            <a:off x="5097463" y="4035425"/>
            <a:ext cx="1182687" cy="615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круглые столы</a:t>
            </a:r>
          </a:p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(симпозиумы)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6354763" y="4035425"/>
            <a:ext cx="1255712" cy="615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курсы повышения квалификации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7689850" y="4017963"/>
            <a:ext cx="1120775" cy="6334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электронный журнал</a:t>
            </a:r>
          </a:p>
        </p:txBody>
      </p:sp>
      <p:cxnSp>
        <p:nvCxnSpPr>
          <p:cNvPr id="105" name="Прямая со стрелкой 104"/>
          <p:cNvCxnSpPr/>
          <p:nvPr/>
        </p:nvCxnSpPr>
        <p:spPr>
          <a:xfrm>
            <a:off x="6977063" y="3856038"/>
            <a:ext cx="0" cy="161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>
            <a:off x="8231188" y="3890963"/>
            <a:ext cx="0" cy="127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Правая фигурная скобка 106"/>
          <p:cNvSpPr/>
          <p:nvPr/>
        </p:nvSpPr>
        <p:spPr>
          <a:xfrm rot="5400000">
            <a:off x="5426869" y="1624806"/>
            <a:ext cx="212725" cy="6265863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487363" y="4838700"/>
            <a:ext cx="1050925" cy="79533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участники метод. обеспечения</a:t>
            </a:r>
          </a:p>
        </p:txBody>
      </p:sp>
      <p:cxnSp>
        <p:nvCxnSpPr>
          <p:cNvPr id="113" name="Прямая со стрелкой 112"/>
          <p:cNvCxnSpPr/>
          <p:nvPr/>
        </p:nvCxnSpPr>
        <p:spPr>
          <a:xfrm>
            <a:off x="141288" y="5373688"/>
            <a:ext cx="3556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1677988" y="4864100"/>
            <a:ext cx="1417637" cy="7699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тренеры </a:t>
            </a:r>
          </a:p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ДЮСШ, СДЮСШОР, УОР</a:t>
            </a:r>
          </a:p>
        </p:txBody>
      </p:sp>
      <p:cxnSp>
        <p:nvCxnSpPr>
          <p:cNvPr id="117" name="Прямая со стрелкой 116"/>
          <p:cNvCxnSpPr/>
          <p:nvPr/>
        </p:nvCxnSpPr>
        <p:spPr>
          <a:xfrm>
            <a:off x="1538288" y="5275263"/>
            <a:ext cx="1793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9" name="Прямоугольник 118"/>
          <p:cNvSpPr/>
          <p:nvPr/>
        </p:nvSpPr>
        <p:spPr>
          <a:xfrm>
            <a:off x="3201988" y="4864100"/>
            <a:ext cx="2008187" cy="7699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главные тренеры сборных команд субъектов РФ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5281613" y="4864100"/>
            <a:ext cx="1825625" cy="7699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руководители организаций, осуществляющих спорт. подготовку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7224713" y="4864100"/>
            <a:ext cx="1512887" cy="7699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специалисты органов исполнительной власти в области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ФКиС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5" name="Прямая соединительная линия 124"/>
          <p:cNvCxnSpPr>
            <a:stCxn id="8" idx="1"/>
          </p:cNvCxnSpPr>
          <p:nvPr/>
        </p:nvCxnSpPr>
        <p:spPr>
          <a:xfrm flipH="1">
            <a:off x="112713" y="1571625"/>
            <a:ext cx="1627187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8" name="Овал 127"/>
          <p:cNvSpPr/>
          <p:nvPr/>
        </p:nvSpPr>
        <p:spPr>
          <a:xfrm>
            <a:off x="8377238" y="214313"/>
            <a:ext cx="55245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112713" y="5776913"/>
            <a:ext cx="17462" cy="493712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41288" y="6270625"/>
            <a:ext cx="177800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19088" y="5800725"/>
            <a:ext cx="1050925" cy="98266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целевые показатели к 2020 году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1508125" y="5800725"/>
            <a:ext cx="1549400" cy="982663"/>
          </a:xfrm>
          <a:prstGeom prst="rect">
            <a:avLst/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доля спортсменов-разрядников в общем кол-ве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заним-ся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 в организациях ,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осущест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-их спорт. подготовку 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46%</a:t>
            </a:r>
          </a:p>
        </p:txBody>
      </p:sp>
      <p:cxnSp>
        <p:nvCxnSpPr>
          <p:cNvPr id="99" name="Прямая со стрелкой 98"/>
          <p:cNvCxnSpPr/>
          <p:nvPr/>
        </p:nvCxnSpPr>
        <p:spPr>
          <a:xfrm>
            <a:off x="1366838" y="6246813"/>
            <a:ext cx="1984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3033713" y="6283325"/>
            <a:ext cx="1984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3214688" y="5791200"/>
            <a:ext cx="1860550" cy="982663"/>
          </a:xfrm>
          <a:prstGeom prst="rect">
            <a:avLst/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доля спортсменов-разрядников, имеющих разряды и звания от 1 разряда  до ЗМС в общем кол-ве спортсменов-разрядников 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22%</a:t>
            </a:r>
          </a:p>
        </p:txBody>
      </p:sp>
      <p:cxnSp>
        <p:nvCxnSpPr>
          <p:cNvPr id="108" name="Прямая со стрелкой 107"/>
          <p:cNvCxnSpPr>
            <a:stCxn id="104" idx="3"/>
          </p:cNvCxnSpPr>
          <p:nvPr/>
        </p:nvCxnSpPr>
        <p:spPr>
          <a:xfrm flipV="1">
            <a:off x="5075238" y="6283325"/>
            <a:ext cx="15557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Прямоугольник 109"/>
          <p:cNvSpPr/>
          <p:nvPr/>
        </p:nvSpPr>
        <p:spPr>
          <a:xfrm>
            <a:off x="7172325" y="5800725"/>
            <a:ext cx="1808163" cy="982663"/>
          </a:xfrm>
          <a:prstGeom prst="rect">
            <a:avLst/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Готовность сборных команд спорт. резерва по видам спорта входить в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3-ку лидеров 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международ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сорев-ях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, первенствах Европы, Мира и юн. Олимп. играх</a:t>
            </a:r>
          </a:p>
        </p:txBody>
      </p:sp>
      <p:cxnSp>
        <p:nvCxnSpPr>
          <p:cNvPr id="111" name="Прямая со стрелкой 110"/>
          <p:cNvCxnSpPr>
            <a:stCxn id="102" idx="3"/>
          </p:cNvCxnSpPr>
          <p:nvPr/>
        </p:nvCxnSpPr>
        <p:spPr>
          <a:xfrm>
            <a:off x="6940550" y="6292850"/>
            <a:ext cx="196850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5703888" y="3873500"/>
            <a:ext cx="0" cy="161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4643438" y="3878263"/>
            <a:ext cx="0" cy="163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3563938" y="3862388"/>
            <a:ext cx="0" cy="161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/>
          <p:nvPr/>
        </p:nvCxnSpPr>
        <p:spPr>
          <a:xfrm>
            <a:off x="2397125" y="3873500"/>
            <a:ext cx="0" cy="161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Правая фигурная скобка 121"/>
          <p:cNvSpPr/>
          <p:nvPr/>
        </p:nvSpPr>
        <p:spPr>
          <a:xfrm rot="5400000">
            <a:off x="5363369" y="2510632"/>
            <a:ext cx="166687" cy="6413500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5210175" y="5802313"/>
            <a:ext cx="1730375" cy="982662"/>
          </a:xfrm>
          <a:prstGeom prst="rect">
            <a:avLst/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доля спортсменов</a:t>
            </a:r>
          </a:p>
          <a:p>
            <a:pPr algn="ctr">
              <a:defRPr/>
            </a:pPr>
            <a:r>
              <a:rPr lang="ru-RU" sz="1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заним-ся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в группах СС и ВСМ в общем кол-ве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заним-ся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  в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органи-зациях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latin typeface="Arial" pitchFamily="34" charset="0"/>
                <a:cs typeface="Arial" pitchFamily="34" charset="0"/>
              </a:rPr>
              <a:t>осущест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-их спорт. подготовку 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15 %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05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91490" name="CorelDRAW" r:id="rId3" imgW="927100" imgH="1075267" progId="">
                <p:embed/>
              </p:oleObj>
            </a:graphicData>
          </a:graphic>
        </p:graphicFrame>
        <p:sp>
          <p:nvSpPr>
            <p:cNvPr id="4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6" name="Овал 5"/>
          <p:cNvSpPr/>
          <p:nvPr/>
        </p:nvSpPr>
        <p:spPr>
          <a:xfrm>
            <a:off x="8377238" y="214313"/>
            <a:ext cx="552450" cy="35718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Box 6"/>
          <p:cNvSpPr txBox="1">
            <a:spLocks noChangeArrowheads="1"/>
          </p:cNvSpPr>
          <p:nvPr/>
        </p:nvSpPr>
        <p:spPr bwMode="auto">
          <a:xfrm>
            <a:off x="482600" y="764704"/>
            <a:ext cx="818515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latin typeface="Times New Roman" pitchFamily="18" charset="0"/>
                <a:ea typeface="+mj-ea"/>
                <a:cs typeface="+mj-cs"/>
              </a:rPr>
              <a:t>Основные направления методического сопровождения</a:t>
            </a:r>
          </a:p>
          <a:p>
            <a:pPr algn="ctr"/>
            <a:r>
              <a:rPr lang="ru-RU" sz="2300" b="1" dirty="0" smtClean="0">
                <a:latin typeface="Times New Roman" pitchFamily="18" charset="0"/>
                <a:ea typeface="+mj-ea"/>
                <a:cs typeface="+mj-cs"/>
              </a:rPr>
              <a:t> подготовки спортивного резерва в федеральных округах</a:t>
            </a:r>
          </a:p>
        </p:txBody>
      </p:sp>
      <p:sp>
        <p:nvSpPr>
          <p:cNvPr id="2053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19125" y="1628800"/>
            <a:ext cx="7912100" cy="4608488"/>
          </a:xfrm>
        </p:spPr>
        <p:txBody>
          <a:bodyPr/>
          <a:lstStyle/>
          <a:p>
            <a:pPr marL="342900" indent="-342900" algn="just">
              <a:lnSpc>
                <a:spcPct val="130000"/>
              </a:lnSpc>
              <a:spcBef>
                <a:spcPts val="0"/>
              </a:spcBef>
              <a:buFont typeface="Arial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Нормативно-правовое регулирование подготовки спортивного резерва в организациях, осуществляющих спортивную подготовку.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Font typeface="Arial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Внедрение профессиональных стандартов и разработка программ спортивной подготовки по видам спорта.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Font typeface="Arial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 и аналитика деятельности организаций, осуществляющих спортивную подготовку.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Font typeface="Arial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тренеров и специалистов в области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buFont typeface="Arial" charset="0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методических пособий по совершенствованию деятельности тренеров и организаций, осуществляющих спортивную подготовку.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457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08551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57158" y="785794"/>
            <a:ext cx="8496300" cy="72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СТРУКТУРА УПРАВЛЕНИЯ ПОДГОТОВКИ </a:t>
            </a:r>
          </a:p>
          <a:p>
            <a:pPr algn="ctr" eaLnBrk="0" hangingPunct="0">
              <a:defRPr/>
            </a:pP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СПОРТИВНОГО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РЕЗЕРВА </a:t>
            </a: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00166" y="1714488"/>
            <a:ext cx="6215106" cy="571504"/>
          </a:xfrm>
          <a:prstGeom prst="round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ФГБУ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центр подготовки спортивного резерва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86446" y="2714620"/>
            <a:ext cx="2928958" cy="6429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Старший тренер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резерву спортивной сборной команды РФ (по виду спорта, дисциплине)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596" y="4500570"/>
            <a:ext cx="2786082" cy="6429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центры спортивной подготовки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00100" y="5857892"/>
            <a:ext cx="1857388" cy="78581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 и муниципальные ДЮСШ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15074" y="5857892"/>
            <a:ext cx="1714512" cy="7143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 и муниципальные СДЮСШОР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14744" y="5857892"/>
            <a:ext cx="1785938" cy="78581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 и муниципальные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Спортивные Школы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1785918" y="2500306"/>
            <a:ext cx="5715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5786446" y="4500570"/>
            <a:ext cx="2857520" cy="64294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РЕГИОНАЛЬНЫЕ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Училища олимпийского резерва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28992" y="3500438"/>
            <a:ext cx="2143149" cy="5000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Главный тренер по виду спорта региона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28596" y="2714620"/>
            <a:ext cx="2786082" cy="6429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ФЕДЕРАЛЬНЫЕ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Училища олимпийского резерва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6" name="Прямая со стрелкой 55"/>
          <p:cNvCxnSpPr/>
          <p:nvPr/>
        </p:nvCxnSpPr>
        <p:spPr>
          <a:xfrm rot="5400000">
            <a:off x="7393007" y="2607463"/>
            <a:ext cx="21510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5400000">
            <a:off x="1678761" y="2607463"/>
            <a:ext cx="21510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rot="5400000">
            <a:off x="4393405" y="2393149"/>
            <a:ext cx="215108" cy="794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1785918" y="4286256"/>
            <a:ext cx="5715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rot="5400000">
            <a:off x="7393007" y="4393413"/>
            <a:ext cx="21510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5400000">
            <a:off x="1678761" y="4393413"/>
            <a:ext cx="215108" cy="79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 rot="5400000">
            <a:off x="4358083" y="4142983"/>
            <a:ext cx="285752" cy="794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rot="5400000">
            <a:off x="7287041" y="3571479"/>
            <a:ext cx="428628" cy="794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572132" y="3786190"/>
            <a:ext cx="1928826" cy="1588"/>
          </a:xfrm>
          <a:prstGeom prst="line">
            <a:avLst/>
          </a:prstGeom>
          <a:ln w="3175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rot="5400000">
            <a:off x="1572001" y="3571479"/>
            <a:ext cx="428628" cy="794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1785918" y="3786190"/>
            <a:ext cx="1643074" cy="1588"/>
          </a:xfrm>
          <a:prstGeom prst="line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214678" y="3000372"/>
            <a:ext cx="2571768" cy="1588"/>
          </a:xfrm>
          <a:prstGeom prst="line">
            <a:avLst/>
          </a:prstGeom>
          <a:ln w="31750">
            <a:solidFill>
              <a:schemeClr val="tx1"/>
            </a:solidFill>
            <a:prstDash val="lg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3214678" y="4857760"/>
            <a:ext cx="2571768" cy="1588"/>
          </a:xfrm>
          <a:prstGeom prst="line">
            <a:avLst/>
          </a:prstGeom>
          <a:ln w="31750">
            <a:solidFill>
              <a:schemeClr val="tx1"/>
            </a:solidFill>
            <a:prstDash val="lg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1785918" y="5429264"/>
            <a:ext cx="2643206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rot="5400000">
            <a:off x="4214810" y="5643578"/>
            <a:ext cx="42862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 rot="5400000">
            <a:off x="2357819" y="5285991"/>
            <a:ext cx="285752" cy="794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 rot="5400000">
            <a:off x="1572398" y="5642784"/>
            <a:ext cx="42862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4929984" y="5428470"/>
            <a:ext cx="2070908" cy="79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 rot="5400000">
            <a:off x="6787372" y="5642784"/>
            <a:ext cx="42862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 rot="5400000">
            <a:off x="4716464" y="5641990"/>
            <a:ext cx="428628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 rot="5400000">
            <a:off x="6286909" y="5285991"/>
            <a:ext cx="285752" cy="794"/>
          </a:xfrm>
          <a:prstGeom prst="straightConnector1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6626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26631" name="CorelDRAW" r:id="rId3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357188" y="785813"/>
            <a:ext cx="84963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НАУЧНО-МЕТОДИЧЕСКОЕ И </a:t>
            </a:r>
            <a:r>
              <a:rPr lang="ru-RU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ЭКСПЕРТНОЕ </a:t>
            </a: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СОПРОВОЖДЕНИЕ  СИСТЕМЫ ПОДГОТОВКИ СПОРТИВНОГО РЕЗЕРВА </a:t>
            </a: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r>
              <a:rPr lang="ru-RU" sz="2000" dirty="0">
                <a:latin typeface="+mj-lt"/>
                <a:ea typeface="+mj-ea"/>
                <a:cs typeface="+mj-cs"/>
              </a:rPr>
              <a:t/>
            </a:r>
            <a:br>
              <a:rPr lang="ru-RU" sz="2000" dirty="0">
                <a:latin typeface="+mj-lt"/>
                <a:ea typeface="+mj-ea"/>
                <a:cs typeface="+mj-cs"/>
              </a:rPr>
            </a:br>
            <a:endParaRPr lang="ru-RU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625" y="1643063"/>
            <a:ext cx="7786688" cy="500062"/>
          </a:xfrm>
          <a:prstGeom prst="round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ФГБУ ФНЦ ВНИИФК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28688" y="2928938"/>
            <a:ext cx="2071687" cy="5715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Научно-методические подразделения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7250" y="4857750"/>
            <a:ext cx="7429500" cy="2857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14348" y="6143625"/>
            <a:ext cx="7500965" cy="5715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Организации, осуществляющие спортивную подготовку</a:t>
            </a:r>
          </a:p>
        </p:txBody>
      </p:sp>
      <p:sp>
        <p:nvSpPr>
          <p:cNvPr id="34" name="Правая фигурная скобка 33"/>
          <p:cNvSpPr/>
          <p:nvPr/>
        </p:nvSpPr>
        <p:spPr>
          <a:xfrm rot="5400000">
            <a:off x="4321968" y="1393032"/>
            <a:ext cx="500063" cy="7715250"/>
          </a:xfrm>
          <a:prstGeom prst="rightBrace">
            <a:avLst>
              <a:gd name="adj1" fmla="val 7500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571625" y="5786438"/>
            <a:ext cx="5857875" cy="1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1358106" y="5930107"/>
            <a:ext cx="42703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>
            <a:off x="3251994" y="5893594"/>
            <a:ext cx="498475" cy="15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>
            <a:off x="5180806" y="5893594"/>
            <a:ext cx="498475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7109622" y="5892039"/>
            <a:ext cx="498495" cy="157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642938" y="5500688"/>
            <a:ext cx="7715250" cy="3571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исполнительной власти субъектов Российской Федерации в области физической культуры и спорта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857625" y="2286000"/>
            <a:ext cx="4214813" cy="5715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Экспертная группа по разработке и корректировке ФССП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857625" y="2928938"/>
            <a:ext cx="4214813" cy="5715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Экспертная группа по разработке и корректировке ФГТ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857625" y="3571875"/>
            <a:ext cx="4214813" cy="5715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Экспертная группа по разработке и корректировке профессиональных стандартов отрасли </a:t>
            </a:r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rot="5400000" flipH="1" flipV="1">
            <a:off x="1536681" y="2535238"/>
            <a:ext cx="785813" cy="158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stCxn id="8" idx="3"/>
            <a:endCxn id="26" idx="1"/>
          </p:cNvCxnSpPr>
          <p:nvPr/>
        </p:nvCxnSpPr>
        <p:spPr>
          <a:xfrm>
            <a:off x="3000375" y="3214688"/>
            <a:ext cx="857250" cy="158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/>
          <p:nvPr/>
        </p:nvCxnSpPr>
        <p:spPr>
          <a:xfrm>
            <a:off x="3000375" y="3214688"/>
            <a:ext cx="857250" cy="642937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Скругленный прямоугольник 58"/>
          <p:cNvSpPr/>
          <p:nvPr/>
        </p:nvSpPr>
        <p:spPr>
          <a:xfrm>
            <a:off x="3857625" y="4214813"/>
            <a:ext cx="4214813" cy="5715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Экспертная группа по специальной оценке условий труда</a:t>
            </a:r>
          </a:p>
        </p:txBody>
      </p:sp>
      <p:cxnSp>
        <p:nvCxnSpPr>
          <p:cNvPr id="61" name="Соединительная линия уступом 60"/>
          <p:cNvCxnSpPr/>
          <p:nvPr/>
        </p:nvCxnSpPr>
        <p:spPr>
          <a:xfrm>
            <a:off x="3000375" y="3214688"/>
            <a:ext cx="857250" cy="1285875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Соединительная линия уступом 83"/>
          <p:cNvCxnSpPr/>
          <p:nvPr/>
        </p:nvCxnSpPr>
        <p:spPr>
          <a:xfrm flipH="1" flipV="1">
            <a:off x="8072438" y="4500563"/>
            <a:ext cx="285750" cy="1179512"/>
          </a:xfrm>
          <a:prstGeom prst="bentConnector3">
            <a:avLst>
              <a:gd name="adj1" fmla="val -79999"/>
            </a:avLst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 flipV="1">
            <a:off x="3000375" y="2571750"/>
            <a:ext cx="857250" cy="64293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Соединительная линия уступом 105"/>
          <p:cNvCxnSpPr/>
          <p:nvPr/>
        </p:nvCxnSpPr>
        <p:spPr>
          <a:xfrm flipH="1" flipV="1">
            <a:off x="8072438" y="3857625"/>
            <a:ext cx="285750" cy="1822450"/>
          </a:xfrm>
          <a:prstGeom prst="bentConnector3">
            <a:avLst>
              <a:gd name="adj1" fmla="val -79999"/>
            </a:avLst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Соединительная линия уступом 107"/>
          <p:cNvCxnSpPr/>
          <p:nvPr/>
        </p:nvCxnSpPr>
        <p:spPr>
          <a:xfrm flipH="1" flipV="1">
            <a:off x="8072438" y="3214688"/>
            <a:ext cx="285750" cy="2465387"/>
          </a:xfrm>
          <a:prstGeom prst="bentConnector3">
            <a:avLst>
              <a:gd name="adj1" fmla="val -79999"/>
            </a:avLst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Соединительная линия уступом 109"/>
          <p:cNvCxnSpPr/>
          <p:nvPr/>
        </p:nvCxnSpPr>
        <p:spPr>
          <a:xfrm flipH="1" flipV="1">
            <a:off x="8072438" y="2571750"/>
            <a:ext cx="285750" cy="3108325"/>
          </a:xfrm>
          <a:prstGeom prst="bentConnector3">
            <a:avLst>
              <a:gd name="adj1" fmla="val -79999"/>
            </a:avLst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hape 112"/>
          <p:cNvCxnSpPr/>
          <p:nvPr/>
        </p:nvCxnSpPr>
        <p:spPr>
          <a:xfrm flipV="1">
            <a:off x="8215313" y="5715000"/>
            <a:ext cx="357187" cy="714375"/>
          </a:xfrm>
          <a:prstGeom prst="bentConnector2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 rot="5400000">
            <a:off x="7771606" y="4088607"/>
            <a:ext cx="2103437" cy="355600"/>
          </a:xfrm>
          <a:prstGeom prst="round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МОНИТОРИНГ</a:t>
            </a:r>
          </a:p>
        </p:txBody>
      </p:sp>
      <p:sp>
        <p:nvSpPr>
          <p:cNvPr id="37" name="Овал 36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28662" y="3786190"/>
            <a:ext cx="2071687" cy="714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Методическое обеспечение спортивной подготовки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rot="5400000" flipH="1" flipV="1">
            <a:off x="1785931" y="3643301"/>
            <a:ext cx="285752" cy="26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 rot="16200000">
            <a:off x="-571534" y="5072073"/>
            <a:ext cx="1714512" cy="285754"/>
          </a:xfrm>
          <a:prstGeom prst="round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ФГБУ  ФЦПСР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Соединительная линия уступом 42"/>
          <p:cNvCxnSpPr>
            <a:stCxn id="33" idx="1"/>
            <a:endCxn id="16" idx="1"/>
          </p:cNvCxnSpPr>
          <p:nvPr/>
        </p:nvCxnSpPr>
        <p:spPr>
          <a:xfrm rot="10800000" flipV="1">
            <a:off x="714348" y="4143379"/>
            <a:ext cx="214314" cy="2285995"/>
          </a:xfrm>
          <a:prstGeom prst="bentConnector3">
            <a:avLst>
              <a:gd name="adj1" fmla="val 206666"/>
            </a:avLst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323850" y="928688"/>
            <a:ext cx="8496300" cy="863600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ОБЪЕМ РАСХОДОВ НА ОДНОГО ЗАНИМАЮЩЕГОСЯ  </a:t>
            </a:r>
            <a:br>
              <a:rPr lang="ru-RU" sz="2000" b="1" dirty="0" smtClean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В ГОД, ТЫС. РУБ.</a:t>
            </a:r>
          </a:p>
        </p:txBody>
      </p:sp>
      <p:graphicFrame>
        <p:nvGraphicFramePr>
          <p:cNvPr id="27650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1857375"/>
          <a:ext cx="8258175" cy="4268788"/>
        </p:xfrm>
        <a:graphic>
          <a:graphicData uri="http://schemas.openxmlformats.org/presentationml/2006/ole">
            <p:oleObj spid="_x0000_s27659" r:id="rId3" imgW="8260796" imgH="4267570" progId="Excel.Sheet.8">
              <p:embed/>
            </p:oleObj>
          </a:graphicData>
        </a:graphic>
      </p:graphicFrame>
      <p:grpSp>
        <p:nvGrpSpPr>
          <p:cNvPr id="27653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27651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27660" name="CorelDRAW" r:id="rId4" imgW="927100" imgH="1075267" progId="">
                <p:embed/>
              </p:oleObj>
            </a:graphicData>
          </a:graphic>
        </p:graphicFrame>
        <p:sp>
          <p:nvSpPr>
            <p:cNvPr id="1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7" name="Овал 6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/>
          </p:cNvSpPr>
          <p:nvPr>
            <p:ph type="title"/>
          </p:nvPr>
        </p:nvSpPr>
        <p:spPr>
          <a:xfrm>
            <a:off x="428625" y="702386"/>
            <a:ext cx="8429655" cy="1214446"/>
          </a:xfrm>
        </p:spPr>
        <p:txBody>
          <a:bodyPr/>
          <a:lstStyle/>
          <a:p>
            <a:r>
              <a:rPr lang="ru-RU" sz="2300" b="1" dirty="0">
                <a:latin typeface="Times New Roman" pitchFamily="18" charset="0"/>
              </a:rPr>
              <a:t>План действий регионального </a:t>
            </a:r>
            <a:r>
              <a:rPr lang="ru-RU" sz="2300" b="1" dirty="0" smtClean="0">
                <a:latin typeface="Times New Roman" pitchFamily="18" charset="0"/>
              </a:rPr>
              <a:t>министерства </a:t>
            </a:r>
            <a:r>
              <a:rPr lang="ru-RU" sz="2300" b="1" dirty="0">
                <a:latin typeface="Times New Roman" pitchFamily="18" charset="0"/>
              </a:rPr>
              <a:t>спорта </a:t>
            </a:r>
            <a:br>
              <a:rPr lang="ru-RU" sz="2300" b="1" dirty="0">
                <a:latin typeface="Times New Roman" pitchFamily="18" charset="0"/>
              </a:rPr>
            </a:br>
            <a:r>
              <a:rPr lang="ru-RU" sz="2300" b="1" dirty="0">
                <a:latin typeface="Times New Roman" pitchFamily="18" charset="0"/>
              </a:rPr>
              <a:t>по организации финансирования подведомственных учреждений </a:t>
            </a:r>
            <a:r>
              <a:rPr lang="ru-RU" sz="2300" b="1" dirty="0" smtClean="0">
                <a:latin typeface="Times New Roman" pitchFamily="18" charset="0"/>
              </a:rPr>
              <a:t>с 1 января 2016 года</a:t>
            </a:r>
            <a:endParaRPr lang="ru-RU" sz="2300" b="1" dirty="0" smtClean="0"/>
          </a:p>
        </p:txBody>
      </p:sp>
      <p:sp>
        <p:nvSpPr>
          <p:cNvPr id="18438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43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46435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5472608" cy="23481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Заголовок 6"/>
          <p:cNvSpPr txBox="1">
            <a:spLocks/>
          </p:cNvSpPr>
          <p:nvPr/>
        </p:nvSpPr>
        <p:spPr bwMode="auto">
          <a:xfrm>
            <a:off x="0" y="1570167"/>
            <a:ext cx="9144000" cy="99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1. Формирование ведомственного перечня услуг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2547842"/>
            <a:ext cx="5544616" cy="1532882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179512" y="5085184"/>
            <a:ext cx="5400600" cy="43315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444208" y="2564904"/>
            <a:ext cx="2513041" cy="40934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Приказ Министерства спорта субъекта Российской Федерации</a:t>
            </a:r>
          </a:p>
          <a:p>
            <a:r>
              <a:rPr lang="ru-RU" sz="2000" dirty="0" smtClean="0"/>
              <a:t>«Об утверждении ведомственного перечня государственных (муниципальных) услуг в сфере физической культуры и спорта»</a:t>
            </a:r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5838007" y="4840201"/>
            <a:ext cx="433226" cy="923191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988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/>
          </p:cNvSpPr>
          <p:nvPr>
            <p:ph type="title"/>
          </p:nvPr>
        </p:nvSpPr>
        <p:spPr>
          <a:xfrm>
            <a:off x="428625" y="702386"/>
            <a:ext cx="8429655" cy="1214446"/>
          </a:xfrm>
        </p:spPr>
        <p:txBody>
          <a:bodyPr/>
          <a:lstStyle/>
          <a:p>
            <a:r>
              <a:rPr lang="ru-RU" sz="2300" b="1" dirty="0">
                <a:latin typeface="Times New Roman" pitchFamily="18" charset="0"/>
              </a:rPr>
              <a:t>План действий регионального </a:t>
            </a:r>
            <a:r>
              <a:rPr lang="ru-RU" sz="2300" b="1" dirty="0" smtClean="0">
                <a:latin typeface="Times New Roman" pitchFamily="18" charset="0"/>
              </a:rPr>
              <a:t>министерства </a:t>
            </a:r>
            <a:r>
              <a:rPr lang="ru-RU" sz="2300" b="1" dirty="0">
                <a:latin typeface="Times New Roman" pitchFamily="18" charset="0"/>
              </a:rPr>
              <a:t>спорта </a:t>
            </a:r>
            <a:br>
              <a:rPr lang="ru-RU" sz="2300" b="1" dirty="0">
                <a:latin typeface="Times New Roman" pitchFamily="18" charset="0"/>
              </a:rPr>
            </a:br>
            <a:r>
              <a:rPr lang="ru-RU" sz="2300" b="1" dirty="0">
                <a:latin typeface="Times New Roman" pitchFamily="18" charset="0"/>
              </a:rPr>
              <a:t>по организации финансирования подведомственных учреждений </a:t>
            </a:r>
            <a:r>
              <a:rPr lang="ru-RU" sz="2300" b="1" dirty="0" smtClean="0">
                <a:latin typeface="Times New Roman" pitchFamily="18" charset="0"/>
              </a:rPr>
              <a:t>с 1 января 2016 года</a:t>
            </a:r>
            <a:endParaRPr lang="ru-RU" sz="2300" b="1" dirty="0" smtClean="0"/>
          </a:p>
        </p:txBody>
      </p:sp>
      <p:sp>
        <p:nvSpPr>
          <p:cNvPr id="18438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43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47459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6"/>
          <p:cNvSpPr txBox="1">
            <a:spLocks/>
          </p:cNvSpPr>
          <p:nvPr/>
        </p:nvSpPr>
        <p:spPr bwMode="auto">
          <a:xfrm>
            <a:off x="0" y="1570167"/>
            <a:ext cx="9144000" cy="99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. Утверждение нормативных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затрат на оказание услуг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1865125" y="4322197"/>
            <a:ext cx="474627" cy="40294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9" name="Стрелка вниз 28"/>
          <p:cNvSpPr/>
          <p:nvPr/>
        </p:nvSpPr>
        <p:spPr>
          <a:xfrm rot="15108456">
            <a:off x="4596658" y="4572497"/>
            <a:ext cx="424224" cy="157178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0" name="TextBox 29"/>
          <p:cNvSpPr txBox="1"/>
          <p:nvPr/>
        </p:nvSpPr>
        <p:spPr>
          <a:xfrm>
            <a:off x="404736" y="2708920"/>
            <a:ext cx="3519192" cy="1512169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lvl="0" algn="ctr">
              <a:defRPr sz="2400" b="1">
                <a:solidFill>
                  <a:prstClr val="black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000" dirty="0"/>
              <a:t>Приказ Минспорта России </a:t>
            </a:r>
          </a:p>
          <a:p>
            <a:r>
              <a:rPr lang="ru-RU" sz="2000" dirty="0"/>
              <a:t>«Об утверждении общих </a:t>
            </a:r>
          </a:p>
          <a:p>
            <a:r>
              <a:rPr lang="ru-RU" sz="2000" dirty="0"/>
              <a:t>требований к расчету </a:t>
            </a:r>
          </a:p>
          <a:p>
            <a:r>
              <a:rPr lang="ru-RU" sz="2000" dirty="0"/>
              <a:t>нормативных затрат»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3528" y="4740441"/>
            <a:ext cx="3641430" cy="1856911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lvl="0" algn="ctr">
              <a:defRPr sz="2400" b="1">
                <a:solidFill>
                  <a:prstClr val="black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2000" dirty="0"/>
              <a:t>Приказ Минспорта России </a:t>
            </a:r>
          </a:p>
          <a:p>
            <a:r>
              <a:rPr lang="ru-RU" sz="2000" dirty="0"/>
              <a:t>«Об утверждении базовых </a:t>
            </a:r>
          </a:p>
          <a:p>
            <a:r>
              <a:rPr lang="ru-RU" sz="2000" dirty="0"/>
              <a:t>нормативных затрат на оказание услуг в сфере физической культуры и спорта»</a:t>
            </a:r>
          </a:p>
        </p:txBody>
      </p:sp>
      <p:sp>
        <p:nvSpPr>
          <p:cNvPr id="32" name="Стрелка вниз 31"/>
          <p:cNvSpPr/>
          <p:nvPr/>
        </p:nvSpPr>
        <p:spPr>
          <a:xfrm rot="17014669">
            <a:off x="4578818" y="2760507"/>
            <a:ext cx="424224" cy="1533244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3" name="TextBox 32"/>
          <p:cNvSpPr txBox="1"/>
          <p:nvPr/>
        </p:nvSpPr>
        <p:spPr>
          <a:xfrm>
            <a:off x="5652120" y="2348880"/>
            <a:ext cx="3096344" cy="440120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/>
            </a:lvl1pPr>
          </a:lstStyle>
          <a:p>
            <a:r>
              <a:rPr lang="ru-RU" sz="2000" dirty="0"/>
              <a:t>Постановление Правительства субъекта Российской Федерации</a:t>
            </a:r>
          </a:p>
          <a:p>
            <a:r>
              <a:rPr lang="ru-RU" sz="2000" dirty="0"/>
              <a:t>«Об утверждении нормативных затрат на оказание услуг»</a:t>
            </a:r>
          </a:p>
          <a:p>
            <a:endParaRPr lang="ru-RU" sz="2000" dirty="0"/>
          </a:p>
          <a:p>
            <a:r>
              <a:rPr lang="ru-RU" sz="2000" dirty="0"/>
              <a:t>….</a:t>
            </a:r>
          </a:p>
          <a:p>
            <a:r>
              <a:rPr lang="ru-RU" sz="2000" dirty="0"/>
              <a:t>Услуги физической культуры и </a:t>
            </a:r>
            <a:r>
              <a:rPr lang="ru-RU" sz="2000" dirty="0" smtClean="0"/>
              <a:t>спорта:</a:t>
            </a:r>
          </a:p>
          <a:p>
            <a:r>
              <a:rPr lang="ru-RU" sz="2000" dirty="0" smtClean="0"/>
              <a:t>Хоккей,  этап СС  - 947250</a:t>
            </a:r>
            <a:endParaRPr lang="ru-RU" sz="2000" dirty="0"/>
          </a:p>
          <a:p>
            <a:r>
              <a:rPr lang="ru-RU" sz="2000" dirty="0"/>
              <a:t>…..</a:t>
            </a:r>
          </a:p>
        </p:txBody>
      </p:sp>
    </p:spTree>
    <p:extLst>
      <p:ext uri="{BB962C8B-B14F-4D97-AF65-F5344CB8AC3E}">
        <p14:creationId xmlns="" xmlns:p14="http://schemas.microsoft.com/office/powerpoint/2010/main" val="24584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/>
          </p:cNvSpPr>
          <p:nvPr>
            <p:ph type="title"/>
          </p:nvPr>
        </p:nvSpPr>
        <p:spPr>
          <a:xfrm>
            <a:off x="428625" y="702386"/>
            <a:ext cx="8429655" cy="1214446"/>
          </a:xfrm>
        </p:spPr>
        <p:txBody>
          <a:bodyPr/>
          <a:lstStyle/>
          <a:p>
            <a:r>
              <a:rPr lang="ru-RU" sz="2300" b="1" dirty="0">
                <a:latin typeface="Times New Roman" pitchFamily="18" charset="0"/>
              </a:rPr>
              <a:t>План действий регионального </a:t>
            </a:r>
            <a:r>
              <a:rPr lang="ru-RU" sz="2300" b="1" dirty="0" smtClean="0">
                <a:latin typeface="Times New Roman" pitchFamily="18" charset="0"/>
              </a:rPr>
              <a:t>министерства </a:t>
            </a:r>
            <a:r>
              <a:rPr lang="ru-RU" sz="2300" b="1" dirty="0">
                <a:latin typeface="Times New Roman" pitchFamily="18" charset="0"/>
              </a:rPr>
              <a:t>спорта </a:t>
            </a:r>
            <a:br>
              <a:rPr lang="ru-RU" sz="2300" b="1" dirty="0">
                <a:latin typeface="Times New Roman" pitchFamily="18" charset="0"/>
              </a:rPr>
            </a:br>
            <a:r>
              <a:rPr lang="ru-RU" sz="2300" b="1" dirty="0">
                <a:latin typeface="Times New Roman" pitchFamily="18" charset="0"/>
              </a:rPr>
              <a:t>по организации финансирования подведомственных учреждений </a:t>
            </a:r>
            <a:r>
              <a:rPr lang="ru-RU" sz="2300" b="1" dirty="0" smtClean="0">
                <a:latin typeface="Times New Roman" pitchFamily="18" charset="0"/>
              </a:rPr>
              <a:t>с 1 января 2016 года</a:t>
            </a:r>
            <a:endParaRPr lang="ru-RU" sz="2300" b="1" dirty="0" smtClean="0"/>
          </a:p>
        </p:txBody>
      </p:sp>
      <p:sp>
        <p:nvSpPr>
          <p:cNvPr id="18438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43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48482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6"/>
          <p:cNvSpPr txBox="1">
            <a:spLocks/>
          </p:cNvSpPr>
          <p:nvPr/>
        </p:nvSpPr>
        <p:spPr bwMode="auto">
          <a:xfrm>
            <a:off x="0" y="1714183"/>
            <a:ext cx="9144000" cy="99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. Расчет субсидии на выполнение  государственного задания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3528" y="2276872"/>
            <a:ext cx="2281400" cy="25545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Приказ Минспорта субъекта Российской Федерации  </a:t>
            </a:r>
          </a:p>
          <a:p>
            <a:r>
              <a:rPr lang="ru-RU" sz="2000" dirty="0" smtClean="0"/>
              <a:t>«Об утверждении государственного задания»</a:t>
            </a:r>
            <a:endParaRPr lang="ru-RU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372200" y="2294870"/>
            <a:ext cx="2550489" cy="2862322"/>
          </a:xfrm>
          <a:prstGeom prst="rect">
            <a:avLst/>
          </a:prstGeom>
          <a:solidFill>
            <a:srgbClr val="BDD7EE"/>
          </a:solidFill>
        </p:spPr>
        <p:txBody>
          <a:bodyPr wrap="square" rtlCol="0">
            <a:spAutoFit/>
          </a:bodyPr>
          <a:lstStyle/>
          <a:p>
            <a:r>
              <a:rPr lang="ru-RU" sz="2000" dirty="0"/>
              <a:t>Постановление Правительства субъекта Российской Федерации</a:t>
            </a:r>
          </a:p>
          <a:p>
            <a:r>
              <a:rPr lang="ru-RU" sz="2000" dirty="0"/>
              <a:t>«Об утверждении нормативных затрат на оказание услуг»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15816" y="3573016"/>
            <a:ext cx="3240360" cy="1631216"/>
          </a:xfrm>
          <a:prstGeom prst="rect">
            <a:avLst/>
          </a:prstGeom>
          <a:solidFill>
            <a:srgbClr val="FFC5C5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Соглашение о предоставлении субсидии на выполнение государственного задания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09720" y="5301208"/>
            <a:ext cx="4998584" cy="400110"/>
          </a:xfrm>
          <a:prstGeom prst="rect">
            <a:avLst/>
          </a:prstGeom>
          <a:solidFill>
            <a:srgbClr val="FFC5C5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Количество услуг </a:t>
            </a:r>
            <a:r>
              <a:rPr lang="ru-RU" sz="2000" b="1" dirty="0" smtClean="0"/>
              <a:t>Х</a:t>
            </a:r>
            <a:r>
              <a:rPr lang="ru-RU" sz="2000" dirty="0" smtClean="0"/>
              <a:t> норматив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01650" y="5837202"/>
            <a:ext cx="5078662" cy="400110"/>
          </a:xfrm>
          <a:prstGeom prst="rect">
            <a:avLst/>
          </a:prstGeom>
          <a:solidFill>
            <a:srgbClr val="FFC5C5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Затраты на выполнение работ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67744" y="6341258"/>
            <a:ext cx="5101165" cy="400110"/>
          </a:xfrm>
          <a:prstGeom prst="rect">
            <a:avLst/>
          </a:prstGeom>
          <a:solidFill>
            <a:srgbClr val="FFC5C5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Содержание имущества</a:t>
            </a:r>
          </a:p>
        </p:txBody>
      </p:sp>
      <p:sp>
        <p:nvSpPr>
          <p:cNvPr id="26" name="Стрелка вниз 25"/>
          <p:cNvSpPr/>
          <p:nvPr/>
        </p:nvSpPr>
        <p:spPr>
          <a:xfrm rot="17694746">
            <a:off x="1883271" y="4652921"/>
            <a:ext cx="528045" cy="1077044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27" name="Стрелка вниз 26"/>
          <p:cNvSpPr/>
          <p:nvPr/>
        </p:nvSpPr>
        <p:spPr>
          <a:xfrm rot="3686987">
            <a:off x="6598466" y="4956681"/>
            <a:ext cx="528045" cy="829019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</p:spTree>
    <p:extLst>
      <p:ext uri="{BB962C8B-B14F-4D97-AF65-F5344CB8AC3E}">
        <p14:creationId xmlns="" xmlns:p14="http://schemas.microsoft.com/office/powerpoint/2010/main" val="18987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/>
          </p:cNvSpPr>
          <p:nvPr>
            <p:ph type="title"/>
          </p:nvPr>
        </p:nvSpPr>
        <p:spPr>
          <a:xfrm>
            <a:off x="428625" y="702386"/>
            <a:ext cx="8429655" cy="1214446"/>
          </a:xfrm>
        </p:spPr>
        <p:txBody>
          <a:bodyPr/>
          <a:lstStyle/>
          <a:p>
            <a:r>
              <a:rPr lang="ru-RU" sz="2300" b="1" dirty="0">
                <a:latin typeface="Times New Roman" pitchFamily="18" charset="0"/>
              </a:rPr>
              <a:t>План действий регионального </a:t>
            </a:r>
            <a:r>
              <a:rPr lang="ru-RU" sz="2300" b="1" dirty="0" smtClean="0">
                <a:latin typeface="Times New Roman" pitchFamily="18" charset="0"/>
              </a:rPr>
              <a:t>министерства </a:t>
            </a:r>
            <a:r>
              <a:rPr lang="ru-RU" sz="2300" b="1" dirty="0">
                <a:latin typeface="Times New Roman" pitchFamily="18" charset="0"/>
              </a:rPr>
              <a:t>спорта </a:t>
            </a:r>
            <a:br>
              <a:rPr lang="ru-RU" sz="2300" b="1" dirty="0">
                <a:latin typeface="Times New Roman" pitchFamily="18" charset="0"/>
              </a:rPr>
            </a:br>
            <a:r>
              <a:rPr lang="ru-RU" sz="2300" b="1" dirty="0">
                <a:latin typeface="Times New Roman" pitchFamily="18" charset="0"/>
              </a:rPr>
              <a:t>по организации финансирования подведомственных учреждений </a:t>
            </a:r>
            <a:r>
              <a:rPr lang="ru-RU" sz="2300" b="1" dirty="0" smtClean="0">
                <a:latin typeface="Times New Roman" pitchFamily="18" charset="0"/>
              </a:rPr>
              <a:t>с 1 января 2016 года</a:t>
            </a:r>
            <a:endParaRPr lang="ru-RU" sz="2300" b="1" dirty="0" smtClean="0"/>
          </a:p>
        </p:txBody>
      </p:sp>
      <p:sp>
        <p:nvSpPr>
          <p:cNvPr id="18438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43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49506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6"/>
          <p:cNvSpPr txBox="1">
            <a:spLocks/>
          </p:cNvSpPr>
          <p:nvPr/>
        </p:nvSpPr>
        <p:spPr bwMode="auto">
          <a:xfrm>
            <a:off x="0" y="1714183"/>
            <a:ext cx="9144000" cy="99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Уточнение государственной программы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6715" y="3642241"/>
            <a:ext cx="2597881" cy="255454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218748" y="3403261"/>
            <a:ext cx="2597881" cy="25545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6588224" y="3918535"/>
            <a:ext cx="2569176" cy="224676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6444208" y="3702511"/>
            <a:ext cx="2569176" cy="224676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66348" y="3149849"/>
            <a:ext cx="2597881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Приказ Минспорта субъекта Российской Федерации  </a:t>
            </a:r>
          </a:p>
          <a:p>
            <a:r>
              <a:rPr lang="ru-RU" sz="2000" dirty="0" smtClean="0"/>
              <a:t>«Об утверждении государственного задания»</a:t>
            </a:r>
            <a:endParaRPr lang="ru-RU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6323304" y="3414479"/>
            <a:ext cx="2569176" cy="2246769"/>
          </a:xfrm>
          <a:prstGeom prst="rect">
            <a:avLst/>
          </a:prstGeom>
          <a:solidFill>
            <a:srgbClr val="FFC5C5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Соглашение о предоставлении субсидии на выполнение государственного задания</a:t>
            </a:r>
          </a:p>
          <a:p>
            <a:endParaRPr lang="ru-RU" sz="2000" dirty="0" smtClean="0"/>
          </a:p>
        </p:txBody>
      </p:sp>
      <p:sp>
        <p:nvSpPr>
          <p:cNvPr id="34" name="Стрелка вниз 33"/>
          <p:cNvSpPr/>
          <p:nvPr/>
        </p:nvSpPr>
        <p:spPr>
          <a:xfrm rot="16200000">
            <a:off x="1274437" y="1483638"/>
            <a:ext cx="577307" cy="2993484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5" name="Стрелка вниз 34"/>
          <p:cNvSpPr/>
          <p:nvPr/>
        </p:nvSpPr>
        <p:spPr>
          <a:xfrm rot="5400000">
            <a:off x="7361434" y="4958803"/>
            <a:ext cx="577307" cy="2987824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36" name="TextBox 35"/>
          <p:cNvSpPr txBox="1"/>
          <p:nvPr/>
        </p:nvSpPr>
        <p:spPr>
          <a:xfrm>
            <a:off x="2987825" y="3466743"/>
            <a:ext cx="3168352" cy="25545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Распоряжение Правительства субъекта Российской Федерации  </a:t>
            </a:r>
          </a:p>
          <a:p>
            <a:r>
              <a:rPr lang="ru-RU" sz="2000" dirty="0" smtClean="0"/>
              <a:t>«Об утверждении государственной программы  «Развитие физической культуры и спорта»</a:t>
            </a:r>
            <a:endParaRPr lang="ru-RU" sz="2000" dirty="0"/>
          </a:p>
        </p:txBody>
      </p:sp>
      <p:sp>
        <p:nvSpPr>
          <p:cNvPr id="37" name="TextBox 36"/>
          <p:cNvSpPr txBox="1"/>
          <p:nvPr/>
        </p:nvSpPr>
        <p:spPr>
          <a:xfrm>
            <a:off x="3131840" y="6105490"/>
            <a:ext cx="2808312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Финансовые показатели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03531" y="2708920"/>
            <a:ext cx="2592605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Количественные показатели</a:t>
            </a:r>
          </a:p>
        </p:txBody>
      </p:sp>
    </p:spTree>
    <p:extLst>
      <p:ext uri="{BB962C8B-B14F-4D97-AF65-F5344CB8AC3E}">
        <p14:creationId xmlns="" xmlns:p14="http://schemas.microsoft.com/office/powerpoint/2010/main" val="108127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/>
          </p:cNvSpPr>
          <p:nvPr>
            <p:ph type="title"/>
          </p:nvPr>
        </p:nvSpPr>
        <p:spPr>
          <a:xfrm>
            <a:off x="428625" y="1071546"/>
            <a:ext cx="8429655" cy="1214446"/>
          </a:xfrm>
        </p:spPr>
        <p:txBody>
          <a:bodyPr/>
          <a:lstStyle/>
          <a:p>
            <a:r>
              <a:rPr lang="ru-RU" sz="2300" b="1" dirty="0" smtClean="0">
                <a:latin typeface="Times New Roman" pitchFamily="18" charset="0"/>
              </a:rPr>
              <a:t>Принцип формирования государственного (муниципального) задания образовательных организаций дополнительного образования в рамках выделенного финансирования</a:t>
            </a:r>
            <a:endParaRPr lang="ru-RU" sz="2300" b="1" dirty="0" smtClean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71539" y="2357430"/>
            <a:ext cx="7215238" cy="785818"/>
          </a:xfrm>
          <a:prstGeom prst="roundRect">
            <a:avLst/>
          </a:prstGeom>
          <a:solidFill>
            <a:srgbClr val="C0F698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</a:rPr>
              <a:t>1.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</a:rPr>
              <a:t>Планы комплектования контингента разрабатываются на каждую услугу отдельно – на спортивную подготовку и на образовательную деятельность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4313" y="3214686"/>
            <a:ext cx="4000497" cy="3429024"/>
          </a:xfrm>
          <a:prstGeom prst="wedgeRoundRectCallout">
            <a:avLst>
              <a:gd name="adj1" fmla="val 50366"/>
              <a:gd name="adj2" fmla="val -5851"/>
              <a:gd name="adj3" fmla="val 16667"/>
            </a:avLst>
          </a:prstGeom>
          <a:solidFill>
            <a:srgbClr val="FFCC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85000" lnSpcReduction="10000"/>
          </a:bodyPr>
          <a:lstStyle/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Стоимость услуги различная</a:t>
            </a:r>
          </a:p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складывается из следующего:</a:t>
            </a:r>
          </a:p>
          <a:p>
            <a:pPr algn="just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сроки освоения программы (основание ФССП и ФГТ);</a:t>
            </a:r>
          </a:p>
          <a:p>
            <a:pPr algn="just">
              <a:lnSpc>
                <a:spcPct val="12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интенсивность освоения и объем программного материала, удорожание в зависимости от этапов подготовки;</a:t>
            </a:r>
          </a:p>
          <a:p>
            <a:pPr algn="just">
              <a:lnSpc>
                <a:spcPct val="12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гарантированная часть расходов на тренировочные сборы, участие в официальных спортивных мероприятиях, экипировку, инвентарь и оборудование.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AutoShape 2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4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6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8" descr="&amp;Scy;&amp;acy;&amp;mcy;&amp;bcy;&amp;ocy;&amp;vcy;&amp;kcy;&amp;icy;. &amp;Scy;&amp;pcy;&amp;ocy;&amp;rcy;&amp;tcy;&amp;icy;&amp;vcy;&amp;ncy;&amp;acy;&amp;yacy; &amp;ecy;&amp;kcy;&amp;icy;&amp;pcy;&amp;icy;&amp;rcy;&amp;ocy;&amp;vcy;&amp;kcy;&amp;acy;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286248" y="3286124"/>
            <a:ext cx="4643470" cy="3357586"/>
          </a:xfrm>
          <a:prstGeom prst="wedgeRoundRectCallout">
            <a:avLst>
              <a:gd name="adj1" fmla="val 50366"/>
              <a:gd name="adj2" fmla="val -5851"/>
              <a:gd name="adj3" fmla="val 16667"/>
            </a:avLst>
          </a:prstGeom>
          <a:solidFill>
            <a:srgbClr val="FFCCF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 fontScale="77500" lnSpcReduction="20000"/>
          </a:bodyPr>
          <a:lstStyle/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Алгоритм действия руководителя организации </a:t>
            </a:r>
          </a:p>
          <a:p>
            <a:pPr algn="ctr">
              <a:lnSpc>
                <a:spcPct val="120000"/>
              </a:lnSpc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ее комплектовании:</a:t>
            </a:r>
          </a:p>
          <a:p>
            <a:pPr algn="just">
              <a:lnSpc>
                <a:spcPct val="120000"/>
              </a:lnSpc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занимающихся на этапах ВСМ и ССМ зачислить на спортивную подготовку (из расчета 10% в ДЮСШ и 30% в СДЮСШОР);</a:t>
            </a:r>
          </a:p>
          <a:p>
            <a:pPr algn="just">
              <a:lnSpc>
                <a:spcPct val="12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далее провести отбор занимающихся на тренировочном этапе (углубленной специализации) для перевода их в дальнейшем на спортивную подготовку;</a:t>
            </a:r>
          </a:p>
          <a:p>
            <a:pPr algn="just">
              <a:lnSpc>
                <a:spcPct val="12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путем перераспределения контингента между образовательными программами  (общеразвивающими и предпрофессиональными) обеспечить сохранность контингента и при этом не превысить бюджет;</a:t>
            </a:r>
          </a:p>
          <a:p>
            <a:pPr algn="just">
              <a:lnSpc>
                <a:spcPct val="12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сбалансировать календарь официальных спортивных мероприятий.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43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24935" name="CorelDRAW" r:id="rId4" imgW="927100" imgH="1075267" progId="">
                <p:embed/>
              </p:oleObj>
            </a:graphicData>
          </a:graphic>
        </p:graphicFrame>
        <p:sp>
          <p:nvSpPr>
            <p:cNvPr id="20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13" name="Овал 12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8" descr="http://img.rsport.ru/images/77725/68/7772568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3" y="3643313"/>
            <a:ext cx="4476750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796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33794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33799" name="CorelDRAW" r:id="rId4" imgW="927100" imgH="1075267" progId="">
                <p:embed/>
              </p:oleObj>
            </a:graphicData>
          </a:graphic>
        </p:graphicFrame>
        <p:sp>
          <p:nvSpPr>
            <p:cNvPr id="6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pic>
        <p:nvPicPr>
          <p:cNvPr id="33797" name="Picture 6" descr="http://cdn.tele.ru/upload/resize_cache/iblock/8da/640_520_0/lyzhnik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1357313"/>
            <a:ext cx="5286375" cy="330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14282" y="692693"/>
          <a:ext cx="8572560" cy="5690006"/>
        </p:xfrm>
        <a:graphic>
          <a:graphicData uri="http://schemas.openxmlformats.org/drawingml/2006/table">
            <a:tbl>
              <a:tblPr/>
              <a:tblGrid>
                <a:gridCol w="7863600"/>
                <a:gridCol w="708960"/>
              </a:tblGrid>
              <a:tr h="1923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b="1" cap="all" dirty="0">
                          <a:latin typeface="+mn-lt"/>
                          <a:ea typeface="Calibri"/>
                          <a:cs typeface="Times New Roman"/>
                        </a:rPr>
                        <a:t>ОГЛАВЛЕНИЕ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СУЩЕСТВУЮЩАЯ СТРУКТУРА ПОДГОТОВКИ СПОРТИВНОГО РЕЗЕРВА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ОСНОВНЫЕ ВИДЫ ДЕЯТЕЛЬНОСТИ ОРГАНИЗАЦИЙ, ОСУЩЕСТВЛЯЮЩИХ СПОРТИВНУЮ ПОДГОТОВКУ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3 - 4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ОСНОВНЫЕ ЗАДАЧИ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ЗАДАЧИ ПО СОВЕРШЕНСТВОВАНИЮ СИСТЕМЫ ПОДГОТОВКИ СПОРТИВНОГО РЕЗЕРВА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НАЧАЛО МОДЕРНИЗАЦИИ СИСТЕМЫ ПОДГОТОВКИ СПОРТИВНОГО РЕЗЕРВА В РОССИЙСКОЙ ФЕДЕРАЦИИ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ОСНОВНЫЕ ПОЛОЖЕНИЯ КОМПЛЕКСА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КЛЮЧЕВЫЕ ИЗМЕНЕНИЯ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РЕАЛИЗОВАННЫЕ МЕРОПРИЯТИЯ ПО МОДЕРНИЗАЦИИ СИСТЕМЫ ПОДГОТОВКИ СПОРТИВНОГО РЕЗЕРВА В РОССИЙСКОЙ ФЕДЕРАЦИИ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10–11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>
                          <a:latin typeface="+mn-lt"/>
                          <a:ea typeface="Calibri"/>
                          <a:cs typeface="Times New Roman"/>
                        </a:rPr>
                        <a:t>План по переводу организаций, осуществляющих спортивную подготовку,  в организации нового типа – Спортивной подготовки</a:t>
                      </a:r>
                      <a:endParaRPr lang="ru-RU" sz="105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12–15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ОСНОВНЫЕ НАПРАВЛЕНИЯ РЕАЛИЗАЦИИ ПЛАНА по переводу организаций, осуществляющих спортивную подготовку,  в организации нового типа – спортивной подготовки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НОРМАТИВНО- ПРАВОВОЕ РЕГУЛИРОВАНИЕ ПОДГОТОВКИ СПОРТИВНОГО РЕЗЕРВА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ЭТАПЫ ВНЕСЕНИЯ ИЗМЕНЕНИЙ В НОРМАТИВНО- ПРАВОВОЕ РЕГУЛИРОВАНИЕ ПОДГОТОВКИ СПОРТИВНОГО РЕЗЕРВА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18–21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ВЗАИМОДЕЙСТВИЕ МИНСПОРТА РОССИИ С МИНОБРНАУКИ РОССИИ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Основные права работников отраслей в сравнении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Преимущества мер социальной поддержки работников отрасли физической культуры и спорта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Информация о передаче СДЮСШОР в ведение </a:t>
                      </a:r>
                      <a:r>
                        <a:rPr lang="ru-RU" sz="1050" b="1" cap="all" dirty="0" err="1">
                          <a:latin typeface="+mn-lt"/>
                          <a:ea typeface="Calibri"/>
                          <a:cs typeface="Times New Roman"/>
                        </a:rPr>
                        <a:t>ФКиС</a:t>
                      </a: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 в 2014 году  по данным </a:t>
                      </a:r>
                      <a:r>
                        <a:rPr lang="ru-RU" sz="1050" b="1" cap="all" dirty="0" err="1">
                          <a:latin typeface="+mn-lt"/>
                          <a:ea typeface="Calibri"/>
                          <a:cs typeface="Times New Roman"/>
                        </a:rPr>
                        <a:t>статотчета</a:t>
                      </a: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 № 5-ФК 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25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Структура методического сопровождения подготовки спортивного резерва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26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Направления методического сопровождения подготовки спортивного резерва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27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Основные направления методического сопровождения подготовки спортивного резерва в федеральных округах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28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Структура управления подготовки спортивного резерва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29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6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НАУЧНО-МЕТОДИЧЕСКОЕ И </a:t>
                      </a:r>
                      <a:r>
                        <a:rPr lang="ru-RU" sz="1050" b="1" cap="all" dirty="0" err="1" smtClean="0">
                          <a:latin typeface="+mn-lt"/>
                          <a:ea typeface="Calibri"/>
                          <a:cs typeface="Times New Roman"/>
                        </a:rPr>
                        <a:t>ЭКСПЕРтНОЕ</a:t>
                      </a:r>
                      <a:r>
                        <a:rPr lang="ru-RU" sz="1050" b="1" cap="all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СОПРОВОЖДЕНИЕ  СИСТЕМЫ ПОДГОТОВКИ СПОРТИВНОГО РЕЗЕРВА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30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>
                          <a:latin typeface="+mn-lt"/>
                          <a:ea typeface="Calibri"/>
                          <a:cs typeface="Times New Roman"/>
                        </a:rPr>
                        <a:t>ОБЪЕМ РАСХОДОВ НА ОДНОГО ЗАНИМАЮЩЕГОСЯ  В ГОД</a:t>
                      </a:r>
                      <a:endParaRPr lang="ru-RU" sz="105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31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0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План действий регионального министерства спорта  по организации финансирования подведомственных учреждений с 1 января 2016 года</a:t>
                      </a: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32–35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9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cap="all" dirty="0">
                          <a:latin typeface="+mn-lt"/>
                          <a:ea typeface="Calibri"/>
                          <a:cs typeface="Times New Roman"/>
                        </a:rPr>
                        <a:t>Принцип формирования государственного (муниципального) задания образовательных организаций дополнительного образования в рамках выделенного финансирования</a:t>
                      </a:r>
                      <a:endParaRPr lang="ru-RU" sz="105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1" kern="1200" cap="all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36</a:t>
                      </a:r>
                      <a:endParaRPr lang="ru-RU" sz="1050" b="1" kern="1200" cap="all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75" marR="76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28625" y="188913"/>
            <a:ext cx="3000375" cy="668337"/>
            <a:chOff x="432" y="1440"/>
            <a:chExt cx="1536" cy="384"/>
          </a:xfrm>
        </p:grpSpPr>
        <p:graphicFrame>
          <p:nvGraphicFramePr>
            <p:cNvPr id="18" name="Object 4"/>
            <p:cNvGraphicFramePr>
              <a:graphicFrameLocks noChangeAspect="1"/>
            </p:cNvGraphicFramePr>
            <p:nvPr/>
          </p:nvGraphicFramePr>
          <p:xfrm>
            <a:off x="432" y="1440"/>
            <a:ext cx="330" cy="384"/>
          </p:xfrm>
          <a:graphic>
            <a:graphicData uri="http://schemas.openxmlformats.org/presentationml/2006/ole">
              <p:oleObj spid="_x0000_s109575" name="CorelDRAW" r:id="rId4" imgW="927100" imgH="1075267" progId="">
                <p:embed/>
              </p:oleObj>
            </a:graphicData>
          </a:graphic>
        </p:graphicFrame>
        <p:sp>
          <p:nvSpPr>
            <p:cNvPr id="19" name="Rectangle 9"/>
            <p:cNvSpPr>
              <a:spLocks/>
            </p:cNvSpPr>
            <p:nvPr/>
          </p:nvSpPr>
          <p:spPr bwMode="auto">
            <a:xfrm>
              <a:off x="864" y="1488"/>
              <a:ext cx="1104" cy="2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Министерство спорта</a:t>
              </a:r>
            </a:p>
            <a:p>
              <a:pPr algn="ctr" defTabSz="733425">
                <a:lnSpc>
                  <a:spcPct val="90000"/>
                </a:lnSpc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  <a:sym typeface="Times New Roman" pitchFamily="18" charset="0"/>
                </a:rPr>
                <a:t>Российской Федерации</a:t>
              </a:r>
              <a:endParaRPr lang="en-US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Times New Roman" pitchFamily="18" charset="0"/>
              </a:endParaRPr>
            </a:p>
          </p:txBody>
        </p:sp>
      </p:grpSp>
      <p:sp>
        <p:nvSpPr>
          <p:cNvPr id="6" name="Овал 5"/>
          <p:cNvSpPr/>
          <p:nvPr/>
        </p:nvSpPr>
        <p:spPr>
          <a:xfrm>
            <a:off x="8358188" y="214292"/>
            <a:ext cx="571500" cy="3571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5852</TotalTime>
  <Words>3251</Words>
  <Application>Microsoft Office PowerPoint</Application>
  <PresentationFormat>Экран (4:3)</PresentationFormat>
  <Paragraphs>646</Paragraphs>
  <Slides>38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1" baseType="lpstr">
      <vt:lpstr>Тема Office</vt:lpstr>
      <vt:lpstr>CorelDRAW</vt:lpstr>
      <vt:lpstr>Лист Microsoft Office Excel 97-2003</vt:lpstr>
      <vt:lpstr>Слайд 1</vt:lpstr>
      <vt:lpstr>СУЩЕСТВУЮЩАЯ СТРУКТУРА ПОДГОТОВКИ  СПОРТИВНОГО РЕЗЕРВА</vt:lpstr>
      <vt:lpstr>ОСНОВНЫЕ ВИДЫ ДЕЯТЕЛЬНОСТИ ОРГАНИЗАЦИЙ,  ОСУЩЕСТВЛЯЮЩИХ СПОРТИВНУЮ ПОДГОТОВКУ </vt:lpstr>
      <vt:lpstr>ОСНОВНЫЕ ВИДЫ ДЕЯТЕЛЬНОСТИ ОРГАНИЗАЦИЙ,  ОСУЩЕСТВЛЯЮЩИХ СПОРТИВНУЮ ПОДГОТОВКУ </vt:lpstr>
      <vt:lpstr>ОСНОВНЫЕ ЗАДАЧИ:</vt:lpstr>
      <vt:lpstr>Слайд 6</vt:lpstr>
      <vt:lpstr>Слайд 7</vt:lpstr>
      <vt:lpstr> ОСНОВНЫЕ ПОЛОЖЕНИЯ КОМПЛЕКСА МЕР  ПО РАЗВИТИЮ СИСТЕМЫ ПОДГОТОВКИ СПОРТИВНОГО РЕЗЕРВА В РОССИЙСКОЙ ФЕДЕРАЦИИ </vt:lpstr>
      <vt:lpstr>2012 год – Минспорт России инициировал внесение изменений  в 273-ФЗ «Об образовании в Российской Федерации» (статья 84):</vt:lpstr>
      <vt:lpstr>РЕАЛИЗОВАННЫЕ МЕРОПРИЯТИЯ ПО МОДЕРНИЗАЦИИ СИСТЕМЫ ПОДГОТОВКИ СПОРТИВНОГО РЕЗЕРВА В РОССИЙСКОЙ ФЕДЕРАЦИИ </vt:lpstr>
      <vt:lpstr>РЕАЛИЗОВАННЫЕ МЕРОПРИЯТИЯ ПО МОДЕРНИЗАЦИИ СИСТЕМЫ ПОДГОТОВКИ СПОРТИВНОГО РЕЗЕРВА В РОССИЙСКОЙ ФЕДЕРАЦИИ </vt:lpstr>
      <vt:lpstr>   План по переводу организаций, осуществляющих спортивную подготовку,  в организации нового типа – Спортивной подготовки  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ВЗАИМОДЕЙСТВИЕ МИНСПОРТА РОССИИ  С МИНОБРНАУКИ РОССИИ </vt:lpstr>
      <vt:lpstr>Основные права работников отраслей в сравнении</vt:lpstr>
      <vt:lpstr>Преимущества мер социальной поддержки работников отрасли физической культуры и спорта </vt:lpstr>
      <vt:lpstr>Слайд 25</vt:lpstr>
      <vt:lpstr>Слайд 26</vt:lpstr>
      <vt:lpstr>Слайд 27</vt:lpstr>
      <vt:lpstr>Слайд 28</vt:lpstr>
      <vt:lpstr>Слайд 29</vt:lpstr>
      <vt:lpstr>Слайд 30</vt:lpstr>
      <vt:lpstr>ОБЪЕМ РАСХОДОВ НА ОДНОГО ЗАНИМАЮЩЕГОСЯ   В ГОД, ТЫС. РУБ.</vt:lpstr>
      <vt:lpstr>План действий регионального министерства спорта  по организации финансирования подведомственных учреждений с 1 января 2016 года</vt:lpstr>
      <vt:lpstr>План действий регионального министерства спорта  по организации финансирования подведомственных учреждений с 1 января 2016 года</vt:lpstr>
      <vt:lpstr>План действий регионального министерства спорта  по организации финансирования подведомственных учреждений с 1 января 2016 года</vt:lpstr>
      <vt:lpstr>План действий регионального министерства спорта  по организации финансирования подведомственных учреждений с 1 января 2016 года</vt:lpstr>
      <vt:lpstr>Принцип формирования государственного (муниципального) задания образовательных организаций дополнительного образования в рамках выделенного финансирования</vt:lpstr>
      <vt:lpstr>Слайд 37</vt:lpstr>
      <vt:lpstr>Слайд 38</vt:lpstr>
    </vt:vector>
  </TitlesOfParts>
  <Company>VNIIFK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ОБЩЕСТВО С ОГРАНИЧЕННОЙ ОТВЕТСТВЕННОСТЬЮ  «ЦЕНТРАЛЬНЫЙ СПОРТИВНЫЙ КЛУБ «ЛОКОМОТИВ»   (ООО ЦСК «ЛОКОМОТИВ»)</dc:title>
  <dc:creator>PC222</dc:creator>
  <cp:lastModifiedBy>PC222</cp:lastModifiedBy>
  <cp:revision>584</cp:revision>
  <cp:lastPrinted>2015-03-13T07:37:58Z</cp:lastPrinted>
  <dcterms:created xsi:type="dcterms:W3CDTF">2013-10-03T16:23:44Z</dcterms:created>
  <dcterms:modified xsi:type="dcterms:W3CDTF">2015-04-13T11:43:50Z</dcterms:modified>
</cp:coreProperties>
</file>